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  <p:sldMasterId id="2147483687" r:id="rId2"/>
    <p:sldMasterId id="2147483700" r:id="rId3"/>
  </p:sldMasterIdLst>
  <p:notesMasterIdLst>
    <p:notesMasterId r:id="rId23"/>
  </p:notesMasterIdLst>
  <p:sldIdLst>
    <p:sldId id="1430" r:id="rId4"/>
    <p:sldId id="1429" r:id="rId5"/>
    <p:sldId id="1431" r:id="rId6"/>
    <p:sldId id="1434" r:id="rId7"/>
    <p:sldId id="1395" r:id="rId8"/>
    <p:sldId id="1019" r:id="rId9"/>
    <p:sldId id="1435" r:id="rId10"/>
    <p:sldId id="1390" r:id="rId11"/>
    <p:sldId id="1394" r:id="rId12"/>
    <p:sldId id="1393" r:id="rId13"/>
    <p:sldId id="1027" r:id="rId14"/>
    <p:sldId id="1398" r:id="rId15"/>
    <p:sldId id="839" r:id="rId16"/>
    <p:sldId id="1436" r:id="rId17"/>
    <p:sldId id="1396" r:id="rId18"/>
    <p:sldId id="1437" r:id="rId19"/>
    <p:sldId id="1421" r:id="rId20"/>
    <p:sldId id="1433" r:id="rId21"/>
    <p:sldId id="1438" r:id="rId2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71" userDrawn="1">
          <p15:clr>
            <a:srgbClr val="A4A3A4"/>
          </p15:clr>
        </p15:guide>
        <p15:guide id="2" pos="285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575"/>
    <p:restoredTop sz="77879"/>
  </p:normalViewPr>
  <p:slideViewPr>
    <p:cSldViewPr snapToGrid="0" snapToObjects="1" showGuides="1">
      <p:cViewPr varScale="1">
        <p:scale>
          <a:sx n="95" d="100"/>
          <a:sy n="95" d="100"/>
        </p:scale>
        <p:origin x="2120" y="176"/>
      </p:cViewPr>
      <p:guideLst>
        <p:guide orient="horz" pos="1071"/>
        <p:guide pos="2857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8CB7B9-3A50-7B4E-AB1B-8E2E94E839A7}" type="datetimeFigureOut">
              <a:rPr kumimoji="1" lang="ja-JP" altLang="en-US" smtClean="0"/>
              <a:t>2020/3/24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1D18A9-D961-2947-9895-48C618B5377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041167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926D8D2-50D3-024B-A91A-50E2C8D61FF6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765949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926D8D2-50D3-024B-A91A-50E2C8D61FF6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33777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1D18A9-D961-2947-9895-48C618B5377D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870836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0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A61119E-BCCE-448A-81D9-7840E4C0A82E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34" charset="-128"/>
                <a:cs typeface="+mn-cs"/>
              </a:rPr>
              <a:pPr marL="0" marR="0" lvl="0" indent="0" algn="r" defTabSz="9140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085839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1D18A9-D961-2947-9895-48C618B5377D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555833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926D8D2-50D3-024B-A91A-50E2C8D61FF6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931697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5FA5BC-3C9F-41F4-BE49-B5BC0655F2BC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784345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1D18A9-D961-2947-9895-48C618B5377D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043730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1D18A9-D961-2947-9895-48C618B5377D}" type="slidenum">
              <a:rPr kumimoji="1" lang="ja-JP" altLang="en-US" smtClean="0"/>
              <a:t>19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305569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32C8CB0-2206-4A2A-8A42-0BA196225019}" type="datetime1">
              <a:rPr lang="ja-JP" altLang="en-US" smtClean="0">
                <a:solidFill>
                  <a:srgbClr val="000000"/>
                </a:solidFill>
              </a:rPr>
              <a:t>2020/3/24</a:t>
            </a:fld>
            <a:endParaRPr lang="en-US" altLang="ja-JP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ja-JP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6783B1A-7302-454C-9A51-F3648C29621D}" type="slidenum">
              <a:rPr lang="en-US" altLang="ja-JP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ja-JP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17326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290CBD1-C736-48AD-851D-2B0B949A0E61}" type="datetime1">
              <a:rPr lang="ja-JP" altLang="en-US" smtClean="0">
                <a:solidFill>
                  <a:srgbClr val="000000"/>
                </a:solidFill>
              </a:rPr>
              <a:t>2020/3/24</a:t>
            </a:fld>
            <a:endParaRPr lang="en-US" altLang="ja-JP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ja-JP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ED1871-7DA9-42BD-A974-A0437639CCF1}" type="slidenum">
              <a:rPr lang="en-US" altLang="ja-JP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ja-JP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70836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243B003-BD8B-478C-9338-CAE0BA4B21E5}" type="datetime1">
              <a:rPr lang="ja-JP" altLang="en-US" smtClean="0">
                <a:solidFill>
                  <a:srgbClr val="000000"/>
                </a:solidFill>
              </a:rPr>
              <a:t>2020/3/24</a:t>
            </a:fld>
            <a:endParaRPr lang="en-US" altLang="ja-JP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ja-JP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304578-3A23-4A20-AC8B-03A9E4E88C5B}" type="slidenum">
              <a:rPr lang="en-US" altLang="ja-JP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ja-JP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12176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スライド番号プレースホルダー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F1AD08-0C53-46EB-A4D0-CA4B560F88CD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4" name="直線コネクタ 3"/>
          <p:cNvCxnSpPr/>
          <p:nvPr userDrawn="1"/>
        </p:nvCxnSpPr>
        <p:spPr>
          <a:xfrm>
            <a:off x="118582" y="872716"/>
            <a:ext cx="8873601" cy="0"/>
          </a:xfrm>
          <a:prstGeom prst="line">
            <a:avLst/>
          </a:prstGeom>
          <a:ln w="38100" cap="rnd" cmpd="sng">
            <a:gradFill flip="none" rotWithShape="1">
              <a:gsLst>
                <a:gs pos="0">
                  <a:srgbClr val="CC0092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図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3736" y="59718"/>
            <a:ext cx="1051385" cy="749071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7" y="59718"/>
            <a:ext cx="703449" cy="749071"/>
          </a:xfrm>
          <a:prstGeom prst="rect">
            <a:avLst/>
          </a:prstGeom>
        </p:spPr>
      </p:pic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1610542" y="56367"/>
            <a:ext cx="5923336" cy="83228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>
              <a:defRPr sz="3323"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r>
              <a:rPr lang="ja-JP" altLang="en-US" dirty="0"/>
              <a:t>マスター タイトルの書式設定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idx="1"/>
          </p:nvPr>
        </p:nvSpPr>
        <p:spPr>
          <a:xfrm>
            <a:off x="388338" y="1081821"/>
            <a:ext cx="8442814" cy="56396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  <a:lvl2pPr marL="633062" indent="-211021">
              <a:buFont typeface="Wingdings" panose="05000000000000000000" pitchFamily="2" charset="2"/>
              <a:buChar char="ü"/>
              <a:defRPr>
                <a:latin typeface="メイリオ" panose="020B0604030504040204" pitchFamily="50" charset="-128"/>
                <a:ea typeface="メイリオ" panose="020B0604030504040204" pitchFamily="50" charset="-128"/>
              </a:defRPr>
            </a:lvl2pPr>
            <a:lvl3pPr marL="1055103" indent="-211021">
              <a:buFont typeface="Wingdings" panose="05000000000000000000" pitchFamily="2" charset="2"/>
              <a:buChar char="Ø"/>
              <a:defRPr>
                <a:latin typeface="メイリオ" panose="020B0604030504040204" pitchFamily="50" charset="-128"/>
                <a:ea typeface="メイリオ" panose="020B0604030504040204" pitchFamily="50" charset="-128"/>
              </a:defRPr>
            </a:lvl3pPr>
            <a:lvl4pPr>
              <a:defRPr>
                <a:latin typeface="メイリオ" panose="020B0604030504040204" pitchFamily="50" charset="-128"/>
                <a:ea typeface="メイリオ" panose="020B0604030504040204" pitchFamily="50" charset="-128"/>
              </a:defRPr>
            </a:lvl4pPr>
            <a:lvl5pPr>
              <a:defRPr>
                <a:latin typeface="メイリオ" panose="020B0604030504040204" pitchFamily="50" charset="-128"/>
                <a:ea typeface="メイリオ" panose="020B0604030504040204" pitchFamily="50" charset="-128"/>
              </a:defRPr>
            </a:lvl5pPr>
          </a:lstStyle>
          <a:p>
            <a:pPr lvl="0"/>
            <a:r>
              <a:rPr lang="ja-JP" altLang="en-US" dirty="0"/>
              <a:t>マスター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77601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ja-JP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ja-JP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6783B1A-7302-454C-9A51-F3648C29621D}" type="slidenum">
              <a:rPr lang="en-US" altLang="ja-JP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ja-JP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853977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ja-JP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ja-JP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314C23-CEF1-46E3-BFE6-4B21258F1EC4}" type="slidenum">
              <a:rPr lang="en-US" altLang="ja-JP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ja-JP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99349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ja-JP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ja-JP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2E065C-5E8B-4496-8118-94235E656F12}" type="slidenum">
              <a:rPr lang="en-US" altLang="ja-JP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ja-JP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143692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ja-JP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ja-JP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BA69BB4-8901-49A1-ADAD-3C71F19817AB}" type="slidenum">
              <a:rPr lang="en-US" altLang="ja-JP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ja-JP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92579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ja-JP">
              <a:solidFill>
                <a:srgbClr val="000000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ja-JP">
              <a:solidFill>
                <a:srgbClr val="000000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5CECC35-C447-4551-8C9D-7AEB2C358062}" type="slidenum">
              <a:rPr lang="en-US" altLang="ja-JP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ja-JP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002689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ja-JP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ja-JP">
              <a:solidFill>
                <a:srgbClr val="0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E0C4507-D3CD-47D0-94CA-48B274B34460}" type="slidenum">
              <a:rPr lang="en-US" altLang="ja-JP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ja-JP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914185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ja-JP">
              <a:solidFill>
                <a:srgbClr val="00000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ja-JP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DF7FE97-D395-45AB-A8F0-D6025081C535}" type="slidenum">
              <a:rPr lang="en-US" altLang="ja-JP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ja-JP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16057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E458041-CEDB-45EE-B778-CA40050CCFDF}" type="datetime1">
              <a:rPr lang="ja-JP" altLang="en-US" smtClean="0">
                <a:solidFill>
                  <a:srgbClr val="000000"/>
                </a:solidFill>
              </a:rPr>
              <a:t>2020/3/24</a:t>
            </a:fld>
            <a:endParaRPr lang="en-US" altLang="ja-JP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ja-JP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314C23-CEF1-46E3-BFE6-4B21258F1EC4}" type="slidenum">
              <a:rPr lang="en-US" altLang="ja-JP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ja-JP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736998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ja-JP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ja-JP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D2F0443-87E0-4ECF-82DB-54A0ACB9EAEE}" type="slidenum">
              <a:rPr lang="en-US" altLang="ja-JP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ja-JP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956233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ja-JP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ja-JP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8A570A4-8777-40F0-8688-0D2E4B82D499}" type="slidenum">
              <a:rPr lang="en-US" altLang="ja-JP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ja-JP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42855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ja-JP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ja-JP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ED1871-7DA9-42BD-A974-A0437639CCF1}" type="slidenum">
              <a:rPr lang="en-US" altLang="ja-JP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ja-JP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460136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ja-JP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ja-JP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304578-3A23-4A20-AC8B-03A9E4E88C5B}" type="slidenum">
              <a:rPr lang="en-US" altLang="ja-JP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ja-JP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065839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スライド番号プレースホルダー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F1AD08-0C53-46EB-A4D0-CA4B560F88CD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4" name="直線コネクタ 3"/>
          <p:cNvCxnSpPr/>
          <p:nvPr userDrawn="1"/>
        </p:nvCxnSpPr>
        <p:spPr>
          <a:xfrm>
            <a:off x="118582" y="872716"/>
            <a:ext cx="8873601" cy="0"/>
          </a:xfrm>
          <a:prstGeom prst="line">
            <a:avLst/>
          </a:prstGeom>
          <a:ln w="38100" cap="rnd" cmpd="sng">
            <a:gradFill flip="none" rotWithShape="1">
              <a:gsLst>
                <a:gs pos="0">
                  <a:srgbClr val="CC0092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図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3736" y="59718"/>
            <a:ext cx="1051385" cy="749071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7" y="59718"/>
            <a:ext cx="703449" cy="749071"/>
          </a:xfrm>
          <a:prstGeom prst="rect">
            <a:avLst/>
          </a:prstGeom>
        </p:spPr>
      </p:pic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1610542" y="56367"/>
            <a:ext cx="5923336" cy="83228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>
              <a:defRPr sz="3323"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r>
              <a:rPr lang="ja-JP" altLang="en-US" dirty="0"/>
              <a:t>マスター タイトルの書式設定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idx="1"/>
          </p:nvPr>
        </p:nvSpPr>
        <p:spPr>
          <a:xfrm>
            <a:off x="388338" y="1081821"/>
            <a:ext cx="8442814" cy="56396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  <a:lvl2pPr marL="633062" indent="-211021">
              <a:buFont typeface="Wingdings" panose="05000000000000000000" pitchFamily="2" charset="2"/>
              <a:buChar char="ü"/>
              <a:defRPr>
                <a:latin typeface="メイリオ" panose="020B0604030504040204" pitchFamily="50" charset="-128"/>
                <a:ea typeface="メイリオ" panose="020B0604030504040204" pitchFamily="50" charset="-128"/>
              </a:defRPr>
            </a:lvl2pPr>
            <a:lvl3pPr marL="1055103" indent="-211021">
              <a:buFont typeface="Wingdings" panose="05000000000000000000" pitchFamily="2" charset="2"/>
              <a:buChar char="Ø"/>
              <a:defRPr>
                <a:latin typeface="メイリオ" panose="020B0604030504040204" pitchFamily="50" charset="-128"/>
                <a:ea typeface="メイリオ" panose="020B0604030504040204" pitchFamily="50" charset="-128"/>
              </a:defRPr>
            </a:lvl3pPr>
            <a:lvl4pPr>
              <a:defRPr>
                <a:latin typeface="メイリオ" panose="020B0604030504040204" pitchFamily="50" charset="-128"/>
                <a:ea typeface="メイリオ" panose="020B0604030504040204" pitchFamily="50" charset="-128"/>
              </a:defRPr>
            </a:lvl4pPr>
            <a:lvl5pPr>
              <a:defRPr>
                <a:latin typeface="メイリオ" panose="020B0604030504040204" pitchFamily="50" charset="-128"/>
                <a:ea typeface="メイリオ" panose="020B0604030504040204" pitchFamily="50" charset="-128"/>
              </a:defRPr>
            </a:lvl5pPr>
          </a:lstStyle>
          <a:p>
            <a:pPr lvl="0"/>
            <a:r>
              <a:rPr lang="ja-JP" altLang="en-US" dirty="0"/>
              <a:t>マスター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787716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fld id="{82A1C641-4A2D-49C9-8E7A-B06C361A0A7A}" type="datetime1">
              <a:rPr lang="ja-JP" altLang="en-US" smtClean="0"/>
              <a:t>2020/3/24</a:t>
            </a:fld>
            <a:endParaRPr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fld id="{2B573624-9676-401E-A4F8-639460B6B7DA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413555731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E311FF-428C-440E-AF09-9C196D3D6AF3}" type="datetime1">
              <a:rPr kumimoji="1" lang="ja-JP" altLang="en-US" smtClean="0"/>
              <a:t>2020/3/24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73624-9676-401E-A4F8-639460B6B7D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8865458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ABEA5-BB4F-454B-BF8F-A5393E977F70}" type="datetime1">
              <a:rPr kumimoji="1" lang="ja-JP" altLang="en-US" smtClean="0"/>
              <a:t>2020/3/24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73624-9676-401E-A4F8-639460B6B7D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3170114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BB9DE-20D7-48DC-87DF-55B05367C8A8}" type="datetime1">
              <a:rPr kumimoji="1" lang="ja-JP" altLang="en-US" smtClean="0"/>
              <a:t>2020/3/24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73624-9676-401E-A4F8-639460B6B7D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4546284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262BCE-2864-4E34-8B7F-CA4230B907ED}" type="datetime1">
              <a:rPr kumimoji="1" lang="ja-JP" altLang="en-US" smtClean="0"/>
              <a:t>2020/3/24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73624-9676-401E-A4F8-639460B6B7D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528266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4DB0167-2EA5-41D5-A5A1-87BA0A94A986}" type="datetime1">
              <a:rPr lang="ja-JP" altLang="en-US" smtClean="0">
                <a:solidFill>
                  <a:srgbClr val="000000"/>
                </a:solidFill>
              </a:rPr>
              <a:t>2020/3/24</a:t>
            </a:fld>
            <a:endParaRPr lang="en-US" altLang="ja-JP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ja-JP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2E065C-5E8B-4496-8118-94235E656F12}" type="slidenum">
              <a:rPr lang="en-US" altLang="ja-JP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ja-JP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187566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84CEA-66E3-4C09-9981-49C03DF513D2}" type="datetime1">
              <a:rPr kumimoji="1" lang="ja-JP" altLang="en-US" smtClean="0"/>
              <a:t>2020/3/24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73624-9676-401E-A4F8-639460B6B7D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7578505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BBE89C-9A0E-44DC-BA7C-6E3F2A07AC19}" type="datetime1">
              <a:rPr kumimoji="1" lang="ja-JP" altLang="en-US" smtClean="0"/>
              <a:t>2020/3/24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73624-9676-401E-A4F8-639460B6B7D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9211846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D0726A-4D28-4CAE-A36D-7005469D419F}" type="datetime1">
              <a:rPr kumimoji="1" lang="ja-JP" altLang="en-US" smtClean="0"/>
              <a:t>2020/3/24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73624-9676-401E-A4F8-639460B6B7D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8381724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180A35-69F1-4E6B-BCC6-20BB70B95075}" type="datetime1">
              <a:rPr kumimoji="1" lang="ja-JP" altLang="en-US" smtClean="0"/>
              <a:t>2020/3/24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73624-9676-401E-A4F8-639460B6B7D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790406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9D09D-4B52-4FB3-BF27-388C9EA87C1A}" type="datetime1">
              <a:rPr kumimoji="1" lang="ja-JP" altLang="en-US" smtClean="0"/>
              <a:t>2020/3/24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73624-9676-401E-A4F8-639460B6B7D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2970100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20BB1-CC66-490F-9C6C-41DDA38458F3}" type="datetime1">
              <a:rPr kumimoji="1" lang="ja-JP" altLang="en-US" smtClean="0"/>
              <a:t>2020/3/24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73624-9676-401E-A4F8-639460B6B7D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857307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867500A-6476-418B-B8C9-C376BD7F19B2}" type="datetime1">
              <a:rPr lang="ja-JP" altLang="en-US" smtClean="0">
                <a:solidFill>
                  <a:srgbClr val="000000"/>
                </a:solidFill>
              </a:rPr>
              <a:t>2020/3/24</a:t>
            </a:fld>
            <a:endParaRPr lang="en-US" altLang="ja-JP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ja-JP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BA69BB4-8901-49A1-ADAD-3C71F19817AB}" type="slidenum">
              <a:rPr lang="en-US" altLang="ja-JP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ja-JP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01424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677F6ED-959B-494E-B97D-BA848305326E}" type="datetime1">
              <a:rPr lang="ja-JP" altLang="en-US" smtClean="0">
                <a:solidFill>
                  <a:srgbClr val="000000"/>
                </a:solidFill>
              </a:rPr>
              <a:t>2020/3/24</a:t>
            </a:fld>
            <a:endParaRPr lang="en-US" altLang="ja-JP">
              <a:solidFill>
                <a:srgbClr val="000000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ja-JP">
              <a:solidFill>
                <a:srgbClr val="000000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5CECC35-C447-4551-8C9D-7AEB2C358062}" type="slidenum">
              <a:rPr lang="en-US" altLang="ja-JP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ja-JP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80533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BC3F373-1FA1-49FD-A89A-31BE537B52E1}" type="datetime1">
              <a:rPr lang="ja-JP" altLang="en-US" smtClean="0">
                <a:solidFill>
                  <a:srgbClr val="000000"/>
                </a:solidFill>
              </a:rPr>
              <a:t>2020/3/24</a:t>
            </a:fld>
            <a:endParaRPr lang="en-US" altLang="ja-JP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ja-JP">
              <a:solidFill>
                <a:srgbClr val="0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E0C4507-D3CD-47D0-94CA-48B274B34460}" type="slidenum">
              <a:rPr lang="en-US" altLang="ja-JP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ja-JP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36928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C37E952-DE05-47E8-89A5-AA5D048AA67A}" type="datetime1">
              <a:rPr lang="ja-JP" altLang="en-US" smtClean="0">
                <a:solidFill>
                  <a:srgbClr val="000000"/>
                </a:solidFill>
              </a:rPr>
              <a:t>2020/3/24</a:t>
            </a:fld>
            <a:endParaRPr lang="en-US" altLang="ja-JP">
              <a:solidFill>
                <a:srgbClr val="00000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ja-JP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DF7FE97-D395-45AB-A8F0-D6025081C535}" type="slidenum">
              <a:rPr lang="en-US" altLang="ja-JP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ja-JP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10762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D4B6FA1-B22B-4877-88DE-E8C56048AA3B}" type="datetime1">
              <a:rPr lang="ja-JP" altLang="en-US" smtClean="0">
                <a:solidFill>
                  <a:srgbClr val="000000"/>
                </a:solidFill>
              </a:rPr>
              <a:t>2020/3/24</a:t>
            </a:fld>
            <a:endParaRPr lang="en-US" altLang="ja-JP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ja-JP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D2F0443-87E0-4ECF-82DB-54A0ACB9EAEE}" type="slidenum">
              <a:rPr lang="en-US" altLang="ja-JP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ja-JP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52184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3CBCBED-A4A6-4430-8C80-A005C6DCDD72}" type="datetime1">
              <a:rPr lang="ja-JP" altLang="en-US" smtClean="0">
                <a:solidFill>
                  <a:srgbClr val="000000"/>
                </a:solidFill>
              </a:rPr>
              <a:t>2020/3/24</a:t>
            </a:fld>
            <a:endParaRPr lang="en-US" altLang="ja-JP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ja-JP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8A570A4-8777-40F0-8688-0D2E4B82D499}" type="slidenum">
              <a:rPr lang="en-US" altLang="ja-JP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ja-JP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3582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070" fontAlgn="base">
              <a:spcBef>
                <a:spcPct val="0"/>
              </a:spcBef>
              <a:spcAft>
                <a:spcPct val="0"/>
              </a:spcAft>
              <a:defRPr/>
            </a:pPr>
            <a:fld id="{C119C45C-960D-437F-9B08-71137AC52394}" type="datetime1">
              <a:rPr lang="ja-JP" altLang="en-US" smtClean="0">
                <a:solidFill>
                  <a:srgbClr val="000000"/>
                </a:solidFill>
              </a:rPr>
              <a:t>2020/3/24</a:t>
            </a:fld>
            <a:endParaRPr lang="en-US" altLang="ja-JP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07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ja-JP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070" fontAlgn="base">
              <a:spcBef>
                <a:spcPct val="0"/>
              </a:spcBef>
              <a:spcAft>
                <a:spcPct val="0"/>
              </a:spcAft>
              <a:defRPr/>
            </a:pPr>
            <a:fld id="{D07DFAF7-13EE-485D-9682-3ABCE800A60C}" type="slidenum">
              <a:rPr lang="en-US" altLang="ja-JP" smtClean="0">
                <a:solidFill>
                  <a:srgbClr val="000000"/>
                </a:solidFill>
              </a:rPr>
              <a:pPr defTabSz="91407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ja-JP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53611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5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07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ja-JP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07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ja-JP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070" fontAlgn="base">
              <a:spcBef>
                <a:spcPct val="0"/>
              </a:spcBef>
              <a:spcAft>
                <a:spcPct val="0"/>
              </a:spcAft>
              <a:defRPr/>
            </a:pPr>
            <a:fld id="{D07DFAF7-13EE-485D-9682-3ABCE800A60C}" type="slidenum">
              <a:rPr lang="en-US" altLang="ja-JP" smtClean="0">
                <a:solidFill>
                  <a:srgbClr val="000000"/>
                </a:solidFill>
              </a:rPr>
              <a:pPr defTabSz="91407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ja-JP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41205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3D4A7A-379E-47C6-AA60-4892B56834B3}" type="datetime1">
              <a:rPr kumimoji="1" lang="ja-JP" altLang="en-US" smtClean="0"/>
              <a:t>2020/3/24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573624-9676-401E-A4F8-639460B6B7D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922083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3.emf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hdphoto" Target="../media/hdphoto9.wdp"/><Relationship Id="rId3" Type="http://schemas.openxmlformats.org/officeDocument/2006/relationships/image" Target="../media/image24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4.xml"/><Relationship Id="rId6" Type="http://schemas.microsoft.com/office/2007/relationships/hdphoto" Target="../media/hdphoto8.wdp"/><Relationship Id="rId5" Type="http://schemas.openxmlformats.org/officeDocument/2006/relationships/image" Target="../media/image25.png"/><Relationship Id="rId10" Type="http://schemas.openxmlformats.org/officeDocument/2006/relationships/image" Target="../media/image28.png"/><Relationship Id="rId4" Type="http://schemas.microsoft.com/office/2007/relationships/hdphoto" Target="../media/hdphoto7.wdp"/><Relationship Id="rId9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6.tiff"/><Relationship Id="rId4" Type="http://schemas.microsoft.com/office/2007/relationships/hdphoto" Target="../media/hdphoto1.wdp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10" Type="http://schemas.openxmlformats.org/officeDocument/2006/relationships/image" Target="../media/image41.tiff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6.tiff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microsoft.com/office/2007/relationships/hdphoto" Target="../media/hdphoto3.wdp"/><Relationship Id="rId18" Type="http://schemas.microsoft.com/office/2007/relationships/hdphoto" Target="../media/hdphoto5.wdp"/><Relationship Id="rId3" Type="http://schemas.openxmlformats.org/officeDocument/2006/relationships/image" Target="../media/image9.tiff"/><Relationship Id="rId7" Type="http://schemas.openxmlformats.org/officeDocument/2006/relationships/image" Target="../media/image13.tiff"/><Relationship Id="rId12" Type="http://schemas.openxmlformats.org/officeDocument/2006/relationships/image" Target="../media/image17.png"/><Relationship Id="rId17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9.tif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.tiff"/><Relationship Id="rId11" Type="http://schemas.openxmlformats.org/officeDocument/2006/relationships/image" Target="../media/image16.tiff"/><Relationship Id="rId5" Type="http://schemas.openxmlformats.org/officeDocument/2006/relationships/image" Target="../media/image11.png"/><Relationship Id="rId15" Type="http://schemas.microsoft.com/office/2007/relationships/hdphoto" Target="../media/hdphoto4.wdp"/><Relationship Id="rId10" Type="http://schemas.openxmlformats.org/officeDocument/2006/relationships/image" Target="../media/image15.tiff"/><Relationship Id="rId19" Type="http://schemas.microsoft.com/office/2007/relationships/hdphoto" Target="../media/hdphoto6.wdp"/><Relationship Id="rId4" Type="http://schemas.openxmlformats.org/officeDocument/2006/relationships/image" Target="../media/image10.tiff"/><Relationship Id="rId9" Type="http://schemas.microsoft.com/office/2007/relationships/hdphoto" Target="../media/hdphoto2.wdp"/><Relationship Id="rId1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EC98ED8E-2900-554B-A0AB-AC0145820818}"/>
              </a:ext>
            </a:extLst>
          </p:cNvPr>
          <p:cNvSpPr txBox="1"/>
          <p:nvPr/>
        </p:nvSpPr>
        <p:spPr>
          <a:xfrm>
            <a:off x="636829" y="2654814"/>
            <a:ext cx="8162823" cy="7741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4431">
                <a:latin typeface="メイリオ" panose="020B0604030504040204" pitchFamily="50" charset="-128"/>
                <a:ea typeface="メイリオ" panose="020B0604030504040204" pitchFamily="50" charset="-128"/>
              </a:rPr>
              <a:t>まちの賑わいの創出</a:t>
            </a:r>
            <a:endParaRPr lang="en-US" altLang="ja-JP" sz="4431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2043D355-FF22-AB45-86BB-2F76835FDBCC}"/>
              </a:ext>
            </a:extLst>
          </p:cNvPr>
          <p:cNvSpPr txBox="1"/>
          <p:nvPr/>
        </p:nvSpPr>
        <p:spPr>
          <a:xfrm>
            <a:off x="1406419" y="4390275"/>
            <a:ext cx="6237605" cy="12288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US" altLang="ja-JP" sz="1477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algn="ctr"/>
            <a:r>
              <a:rPr kumimoji="1" lang="ja-JP" altLang="en-US" sz="2954">
                <a:latin typeface="メイリオ" panose="020B0604030504040204" pitchFamily="50" charset="-128"/>
                <a:ea typeface="メイリオ" panose="020B0604030504040204" pitchFamily="50" charset="-128"/>
              </a:rPr>
              <a:t>九州大学持続的共進化地域創成拠点</a:t>
            </a:r>
            <a:endParaRPr kumimoji="1" lang="en-US" altLang="ja-JP" sz="2954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algn="ctr"/>
            <a:r>
              <a:rPr kumimoji="1" lang="ja-JP" altLang="en-US" sz="2954">
                <a:latin typeface="メイリオ" panose="020B0604030504040204" pitchFamily="50" charset="-128"/>
                <a:ea typeface="メイリオ" panose="020B0604030504040204" pitchFamily="50" charset="-128"/>
              </a:rPr>
              <a:t>高野　茂</a:t>
            </a:r>
            <a:endParaRPr kumimoji="1" lang="en-US" altLang="ja-JP" sz="2954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59D9EBEC-4146-2A4C-BCE3-AEC3B95AF54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F1AD08-0C53-46EB-A4D0-CA4B560F88CD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110396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2D81BCD7-3A42-7B4B-9490-A775805A56E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F1AD08-0C53-46EB-A4D0-CA4B560F88CD}" type="slidenum">
              <a:rPr kumimoji="1" lang="ja-JP" altLang="en-US" smtClean="0"/>
              <a:t>10</a:t>
            </a:fld>
            <a:endParaRPr kumimoji="1" lang="ja-JP" altLang="en-US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389C7A98-C3DD-8141-A64A-176E36B5F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/>
              <a:t>属性付き人流データの収集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71061D17-FAEC-8748-8825-BF626B4493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0122" y="732343"/>
            <a:ext cx="7426058" cy="5595257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DC78CBAF-33BA-964A-8A63-059E4CE4D0A4}"/>
              </a:ext>
            </a:extLst>
          </p:cNvPr>
          <p:cNvSpPr txBox="1"/>
          <p:nvPr/>
        </p:nvSpPr>
        <p:spPr>
          <a:xfrm>
            <a:off x="233853" y="1625812"/>
            <a:ext cx="29450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ja-JP">
                <a:latin typeface="Meiryo" panose="020B0604030504040204" pitchFamily="34" charset="-128"/>
                <a:ea typeface="Meiryo" panose="020B0604030504040204" pitchFamily="34" charset="-128"/>
              </a:rPr>
              <a:t>人流</a:t>
            </a:r>
            <a:r>
              <a:rPr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軌跡（</a:t>
            </a:r>
            <a:r>
              <a:rPr lang="en-US" altLang="ja-JP" dirty="0">
                <a:latin typeface="Meiryo" panose="020B0604030504040204" pitchFamily="34" charset="-128"/>
                <a:ea typeface="Meiryo" panose="020B0604030504040204" pitchFamily="34" charset="-128"/>
              </a:rPr>
              <a:t>1</a:t>
            </a:r>
            <a:r>
              <a:rPr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秒値）を検出</a:t>
            </a:r>
            <a:r>
              <a:rPr lang="ja-JP" altLang="ja-JP">
                <a:latin typeface="Meiryo" panose="020B0604030504040204" pitchFamily="34" charset="-128"/>
                <a:ea typeface="Meiryo" panose="020B0604030504040204" pitchFamily="34" charset="-128"/>
              </a:rPr>
              <a:t> </a:t>
            </a:r>
            <a:endParaRPr kumimoji="1" lang="ja-JP" altLang="en-US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FF3D20E4-AC5E-784F-9EC5-5D899246C5D8}"/>
              </a:ext>
            </a:extLst>
          </p:cNvPr>
          <p:cNvSpPr txBox="1"/>
          <p:nvPr/>
        </p:nvSpPr>
        <p:spPr>
          <a:xfrm>
            <a:off x="278200" y="2296565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属性（年代・性別）を推定</a:t>
            </a:r>
            <a:endParaRPr kumimoji="1" lang="ja-JP" altLang="en-US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95A15479-5C7A-364E-8F22-066C9E579DD9}"/>
              </a:ext>
            </a:extLst>
          </p:cNvPr>
          <p:cNvSpPr txBox="1"/>
          <p:nvPr/>
        </p:nvSpPr>
        <p:spPr>
          <a:xfrm>
            <a:off x="1385550" y="1915688"/>
            <a:ext cx="5148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>
                <a:latin typeface="Meiryo" panose="020B0604030504040204" pitchFamily="34" charset="-128"/>
                <a:ea typeface="Meiryo" panose="020B0604030504040204" pitchFamily="34" charset="-128"/>
              </a:rPr>
              <a:t>+</a:t>
            </a:r>
            <a:endParaRPr kumimoji="1" lang="ja-JP" altLang="en-US" sz="320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69536493-FDB0-9D4F-ABDC-A559165841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007" y="3555152"/>
            <a:ext cx="2383040" cy="125592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CED193EE-B0EC-EF4B-8E09-FBB17F171CB9}"/>
              </a:ext>
            </a:extLst>
          </p:cNvPr>
          <p:cNvSpPr txBox="1"/>
          <p:nvPr/>
        </p:nvSpPr>
        <p:spPr>
          <a:xfrm>
            <a:off x="136419" y="3033834"/>
            <a:ext cx="3328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>
                <a:latin typeface="Meiryo" panose="020B0604030504040204" pitchFamily="34" charset="-128"/>
                <a:ea typeface="Meiryo" panose="020B0604030504040204" pitchFamily="34" charset="-128"/>
              </a:rPr>
              <a:t>属性付き人流データ（</a:t>
            </a:r>
            <a:r>
              <a:rPr kumimoji="1" lang="en-US" altLang="ja-JP" b="1" dirty="0">
                <a:latin typeface="Meiryo" panose="020B0604030504040204" pitchFamily="34" charset="-128"/>
                <a:ea typeface="Meiryo" panose="020B0604030504040204" pitchFamily="34" charset="-128"/>
              </a:rPr>
              <a:t>1</a:t>
            </a:r>
            <a:r>
              <a:rPr kumimoji="1" lang="ja-JP" altLang="en-US" b="1">
                <a:latin typeface="Meiryo" panose="020B0604030504040204" pitchFamily="34" charset="-128"/>
                <a:ea typeface="Meiryo" panose="020B0604030504040204" pitchFamily="34" charset="-128"/>
              </a:rPr>
              <a:t>秒値）</a:t>
            </a:r>
          </a:p>
        </p:txBody>
      </p:sp>
      <p:sp>
        <p:nvSpPr>
          <p:cNvPr id="12" name="下矢印 11">
            <a:extLst>
              <a:ext uri="{FF2B5EF4-FFF2-40B4-BE49-F238E27FC236}">
                <a16:creationId xmlns:a16="http://schemas.microsoft.com/office/drawing/2014/main" id="{F93090F4-9F5A-5244-BC49-90AA5149EAFA}"/>
              </a:ext>
            </a:extLst>
          </p:cNvPr>
          <p:cNvSpPr/>
          <p:nvPr/>
        </p:nvSpPr>
        <p:spPr>
          <a:xfrm>
            <a:off x="1415803" y="2673088"/>
            <a:ext cx="484632" cy="36933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522479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角丸四角形 19"/>
          <p:cNvSpPr/>
          <p:nvPr/>
        </p:nvSpPr>
        <p:spPr>
          <a:xfrm>
            <a:off x="5076142" y="1680262"/>
            <a:ext cx="3882945" cy="5002279"/>
          </a:xfrm>
          <a:prstGeom prst="roundRect">
            <a:avLst>
              <a:gd name="adj" fmla="val 5308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" name="スライド番号プレースホルダー 1"/>
          <p:cNvSpPr>
            <a:spLocks noGrp="1"/>
          </p:cNvSpPr>
          <p:nvPr>
            <p:ph type="sldNum" sz="quarter" idx="10"/>
          </p:nvPr>
        </p:nvSpPr>
        <p:spPr>
          <a:xfrm>
            <a:off x="7113007" y="6483636"/>
            <a:ext cx="20574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7F1AD08-0C53-46EB-A4D0-CA4B560F88CD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250E2B51-2699-864D-B6DB-3D50261BCC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LightScree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612493"/>
            <a:ext cx="3240315" cy="1822678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8DD051E2-18EF-FC4B-9A4C-8A7F82F22BD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LightScree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2609" y="1928178"/>
            <a:ext cx="3240315" cy="1822678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14721D47-E266-F84B-B771-8CB72C484A6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LightScree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9077" y="4390434"/>
            <a:ext cx="3240316" cy="1822678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DF9AB9D9-AADD-8F4B-9617-F39637899870}"/>
              </a:ext>
            </a:extLst>
          </p:cNvPr>
          <p:cNvSpPr txBox="1"/>
          <p:nvPr/>
        </p:nvSpPr>
        <p:spPr>
          <a:xfrm>
            <a:off x="178509" y="3536874"/>
            <a:ext cx="42883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  <a:cs typeface="+mn-cs"/>
              </a:rPr>
              <a:t>カメラ動画（モビリティ部会提供）</a:t>
            </a:r>
            <a:endParaRPr kumimoji="1" lang="ja-JP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iryo" panose="020B0604030504040204" pitchFamily="34" charset="-128"/>
              <a:ea typeface="Meiryo" panose="020B0604030504040204" pitchFamily="34" charset="-128"/>
              <a:cs typeface="+mn-cs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2F3C9233-E0FB-2B41-B4E7-DC3E93EB78E9}"/>
              </a:ext>
            </a:extLst>
          </p:cNvPr>
          <p:cNvSpPr txBox="1"/>
          <p:nvPr/>
        </p:nvSpPr>
        <p:spPr>
          <a:xfrm>
            <a:off x="5766230" y="3763001"/>
            <a:ext cx="25330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  <a:cs typeface="+mn-cs"/>
              </a:rPr>
              <a:t>物体検出（</a:t>
            </a:r>
            <a:r>
              <a:rPr kumimoji="1" lang="en-US" altLang="ja-JP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  <a:cs typeface="+mn-cs"/>
              </a:rPr>
              <a:t>M2Det</a:t>
            </a:r>
            <a:r>
              <a:rPr kumimoji="1" lang="ja-JP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  <a:cs typeface="+mn-cs"/>
              </a:rPr>
              <a:t>）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A2F1674D-4104-4A4B-B8A2-C1E763D996FC}"/>
              </a:ext>
            </a:extLst>
          </p:cNvPr>
          <p:cNvSpPr txBox="1"/>
          <p:nvPr/>
        </p:nvSpPr>
        <p:spPr>
          <a:xfrm>
            <a:off x="5241960" y="6275314"/>
            <a:ext cx="36570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  <a:cs typeface="+mn-cs"/>
              </a:rPr>
              <a:t>トラッキング（</a:t>
            </a:r>
            <a:r>
              <a:rPr kumimoji="1" lang="en-US" altLang="ja-JP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  <a:cs typeface="+mn-cs"/>
              </a:rPr>
              <a:t>Deep SORT</a:t>
            </a:r>
            <a:r>
              <a:rPr kumimoji="1" lang="ja-JP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  <a:cs typeface="+mn-cs"/>
              </a:rPr>
              <a:t>）</a:t>
            </a:r>
          </a:p>
        </p:txBody>
      </p:sp>
      <p:sp>
        <p:nvSpPr>
          <p:cNvPr id="12" name="右矢印 11">
            <a:extLst>
              <a:ext uri="{FF2B5EF4-FFF2-40B4-BE49-F238E27FC236}">
                <a16:creationId xmlns:a16="http://schemas.microsoft.com/office/drawing/2014/main" id="{72BB482C-C358-1F4B-B53E-A77120A100C2}"/>
              </a:ext>
            </a:extLst>
          </p:cNvPr>
          <p:cNvSpPr/>
          <p:nvPr/>
        </p:nvSpPr>
        <p:spPr>
          <a:xfrm>
            <a:off x="3888068" y="2275620"/>
            <a:ext cx="1007864" cy="655724"/>
          </a:xfrm>
          <a:prstGeom prst="rightArrow">
            <a:avLst>
              <a:gd name="adj1" fmla="val 42144"/>
              <a:gd name="adj2" fmla="val 81425"/>
            </a:avLst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iryo" panose="020B0604030504040204" pitchFamily="34" charset="-128"/>
              <a:ea typeface="Meiryo" panose="020B0604030504040204" pitchFamily="34" charset="-128"/>
              <a:cs typeface="+mn-cs"/>
            </a:endParaRPr>
          </a:p>
        </p:txBody>
      </p:sp>
      <p:sp>
        <p:nvSpPr>
          <p:cNvPr id="13" name="右矢印 12">
            <a:extLst>
              <a:ext uri="{FF2B5EF4-FFF2-40B4-BE49-F238E27FC236}">
                <a16:creationId xmlns:a16="http://schemas.microsoft.com/office/drawing/2014/main" id="{539515BD-6AB1-1342-8CD4-41F0B747172C}"/>
              </a:ext>
            </a:extLst>
          </p:cNvPr>
          <p:cNvSpPr/>
          <p:nvPr/>
        </p:nvSpPr>
        <p:spPr>
          <a:xfrm rot="10800000">
            <a:off x="3888068" y="4701386"/>
            <a:ext cx="1007864" cy="655724"/>
          </a:xfrm>
          <a:prstGeom prst="rightArrow">
            <a:avLst>
              <a:gd name="adj1" fmla="val 42144"/>
              <a:gd name="adj2" fmla="val 81425"/>
            </a:avLst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iryo" panose="020B0604030504040204" pitchFamily="34" charset="-128"/>
              <a:ea typeface="Meiryo" panose="020B0604030504040204" pitchFamily="34" charset="-128"/>
              <a:cs typeface="+mn-cs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3D0CAF9D-659C-2D48-8960-907028777963}"/>
              </a:ext>
            </a:extLst>
          </p:cNvPr>
          <p:cNvSpPr txBox="1"/>
          <p:nvPr/>
        </p:nvSpPr>
        <p:spPr>
          <a:xfrm>
            <a:off x="693726" y="6154170"/>
            <a:ext cx="27879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  <a:cs typeface="+mn-cs"/>
              </a:rPr>
              <a:t>移動軌跡（</a:t>
            </a:r>
            <a:r>
              <a:rPr kumimoji="1" lang="en-US" altLang="ja-JP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  <a:cs typeface="+mn-cs"/>
              </a:rPr>
              <a:t>top view</a:t>
            </a:r>
            <a:r>
              <a:rPr kumimoji="1" lang="ja-JP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  <a:cs typeface="+mn-cs"/>
              </a:rPr>
              <a:t>）</a:t>
            </a:r>
          </a:p>
        </p:txBody>
      </p:sp>
      <p:pic>
        <p:nvPicPr>
          <p:cNvPr id="16" name="図 15">
            <a:extLst>
              <a:ext uri="{FF2B5EF4-FFF2-40B4-BE49-F238E27FC236}">
                <a16:creationId xmlns:a16="http://schemas.microsoft.com/office/drawing/2014/main" id="{0FC7DD6F-AC77-9A4E-8F1C-1AC91096BB3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25050" y="4167566"/>
            <a:ext cx="474998" cy="1899994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1EAFA914-93B7-BA43-8246-FE5C7006966E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3122" y="4111483"/>
            <a:ext cx="1304603" cy="2012160"/>
          </a:xfrm>
          <a:prstGeom prst="rect">
            <a:avLst/>
          </a:prstGeom>
        </p:spPr>
      </p:pic>
      <p:sp>
        <p:nvSpPr>
          <p:cNvPr id="18" name="テキスト ボックス 17"/>
          <p:cNvSpPr txBox="1"/>
          <p:nvPr/>
        </p:nvSpPr>
        <p:spPr>
          <a:xfrm>
            <a:off x="598386" y="6461192"/>
            <a:ext cx="30059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  <a:cs typeface="+mn-cs"/>
              </a:rPr>
              <a:t>＝</a:t>
            </a:r>
            <a:r>
              <a:rPr kumimoji="1" lang="ja-JP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  <a:cs typeface="+mn-cs"/>
              </a:rPr>
              <a:t>人流ベクトル場データ</a:t>
            </a:r>
            <a:endParaRPr kumimoji="1" lang="ja-JP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メイリオ" panose="020B0604030504040204" pitchFamily="50" charset="-128"/>
              <a:ea typeface="メイリオ" panose="020B0604030504040204" pitchFamily="50" charset="-128"/>
              <a:cs typeface="+mn-cs"/>
            </a:endParaRPr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5241960" y="1471274"/>
            <a:ext cx="3581606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  <a:cs typeface="+mn-cs"/>
              </a:rPr>
              <a:t>Deep learning </a:t>
            </a:r>
            <a:r>
              <a:rPr kumimoji="1" lang="ja-JP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  <a:cs typeface="+mn-cs"/>
              </a:rPr>
              <a:t>フレームワーク</a:t>
            </a:r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6735246" y="3963056"/>
            <a:ext cx="5950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＋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1240A909-CFF8-4441-AB0A-B76DB09FF231}"/>
              </a:ext>
            </a:extLst>
          </p:cNvPr>
          <p:cNvSpPr/>
          <p:nvPr/>
        </p:nvSpPr>
        <p:spPr>
          <a:xfrm>
            <a:off x="87561" y="1009859"/>
            <a:ext cx="86181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  <a:cs typeface="+mn-cs"/>
              </a:rPr>
              <a:t>商店街における人流分析の</a:t>
            </a:r>
            <a:r>
              <a:rPr kumimoji="1" lang="en-US" altLang="ja-JP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  <a:cs typeface="+mn-cs"/>
              </a:rPr>
              <a:t>FS</a:t>
            </a:r>
            <a:r>
              <a:rPr kumimoji="1" lang="ja-JP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  <a:cs typeface="+mn-cs"/>
              </a:rPr>
              <a:t>：</a:t>
            </a:r>
            <a:r>
              <a:rPr kumimoji="1" lang="ja-JP" alt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  <a:cs typeface="+mn-cs"/>
              </a:rPr>
              <a:t>人流ベクトル場データの生成</a:t>
            </a:r>
            <a:endParaRPr kumimoji="1" lang="ja-JP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iryo" panose="020B0604030504040204" pitchFamily="34" charset="-128"/>
              <a:ea typeface="Meiryo" panose="020B0604030504040204" pitchFamily="34" charset="-128"/>
              <a:cs typeface="+mn-cs"/>
            </a:endParaRPr>
          </a:p>
        </p:txBody>
      </p:sp>
      <p:sp>
        <p:nvSpPr>
          <p:cNvPr id="23" name="タイトル 7">
            <a:extLst>
              <a:ext uri="{FF2B5EF4-FFF2-40B4-BE49-F238E27FC236}">
                <a16:creationId xmlns:a16="http://schemas.microsoft.com/office/drawing/2014/main" id="{411EBA18-07DE-E84B-96C9-CD1C29C95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sz="3200">
                <a:solidFill>
                  <a:prstClr val="black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カメラによる人流分析 </a:t>
            </a:r>
            <a:endParaRPr kumimoji="1" lang="ja-JP" altLang="en-US" sz="3200"/>
          </a:p>
        </p:txBody>
      </p:sp>
    </p:spTree>
    <p:extLst>
      <p:ext uri="{BB962C8B-B14F-4D97-AF65-F5344CB8AC3E}">
        <p14:creationId xmlns:p14="http://schemas.microsoft.com/office/powerpoint/2010/main" val="11456888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574B08B-7461-8F47-BBD1-C93DE4759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F1AD08-0C53-46EB-A4D0-CA4B560F88CD}" type="slidenum">
              <a:rPr kumimoji="1" lang="ja-JP" altLang="en-US" smtClean="0"/>
              <a:t>12</a:t>
            </a:fld>
            <a:endParaRPr kumimoji="1" lang="ja-JP" altLang="en-US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A1697B70-231E-FE48-9243-E23F507E7E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属性付き人流データの例</a:t>
            </a:r>
          </a:p>
        </p:txBody>
      </p:sp>
      <p:graphicFrame>
        <p:nvGraphicFramePr>
          <p:cNvPr id="6" name="表 5">
            <a:extLst>
              <a:ext uri="{FF2B5EF4-FFF2-40B4-BE49-F238E27FC236}">
                <a16:creationId xmlns:a16="http://schemas.microsoft.com/office/drawing/2014/main" id="{2DB22C71-69DD-5B40-B44F-A8084DE357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2907714"/>
              </p:ext>
            </p:extLst>
          </p:nvPr>
        </p:nvGraphicFramePr>
        <p:xfrm>
          <a:off x="783244" y="1308466"/>
          <a:ext cx="7504488" cy="4628072"/>
        </p:xfrm>
        <a:graphic>
          <a:graphicData uri="http://schemas.openxmlformats.org/drawingml/2006/table">
            <a:tbl>
              <a:tblPr/>
              <a:tblGrid>
                <a:gridCol w="2091831">
                  <a:extLst>
                    <a:ext uri="{9D8B030D-6E8A-4147-A177-3AD203B41FA5}">
                      <a16:colId xmlns:a16="http://schemas.microsoft.com/office/drawing/2014/main" val="2985198840"/>
                    </a:ext>
                  </a:extLst>
                </a:gridCol>
                <a:gridCol w="1460090">
                  <a:extLst>
                    <a:ext uri="{9D8B030D-6E8A-4147-A177-3AD203B41FA5}">
                      <a16:colId xmlns:a16="http://schemas.microsoft.com/office/drawing/2014/main" val="2875476786"/>
                    </a:ext>
                  </a:extLst>
                </a:gridCol>
                <a:gridCol w="1194620">
                  <a:extLst>
                    <a:ext uri="{9D8B030D-6E8A-4147-A177-3AD203B41FA5}">
                      <a16:colId xmlns:a16="http://schemas.microsoft.com/office/drawing/2014/main" val="858609509"/>
                    </a:ext>
                  </a:extLst>
                </a:gridCol>
                <a:gridCol w="1194619">
                  <a:extLst>
                    <a:ext uri="{9D8B030D-6E8A-4147-A177-3AD203B41FA5}">
                      <a16:colId xmlns:a16="http://schemas.microsoft.com/office/drawing/2014/main" val="3356201926"/>
                    </a:ext>
                  </a:extLst>
                </a:gridCol>
                <a:gridCol w="782525">
                  <a:extLst>
                    <a:ext uri="{9D8B030D-6E8A-4147-A177-3AD203B41FA5}">
                      <a16:colId xmlns:a16="http://schemas.microsoft.com/office/drawing/2014/main" val="3379546390"/>
                    </a:ext>
                  </a:extLst>
                </a:gridCol>
                <a:gridCol w="780803">
                  <a:extLst>
                    <a:ext uri="{9D8B030D-6E8A-4147-A177-3AD203B41FA5}">
                      <a16:colId xmlns:a16="http://schemas.microsoft.com/office/drawing/2014/main" val="198757862"/>
                    </a:ext>
                  </a:extLst>
                </a:gridCol>
              </a:tblGrid>
              <a:tr h="282382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600" dirty="0"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Time </a:t>
                      </a:r>
                      <a:r>
                        <a:rPr lang="ja-JP" altLang="en-US" sz="1600"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検出時刻</a:t>
                      </a:r>
                    </a:p>
                  </a:txBody>
                  <a:tcPr marL="20410" marR="20410" marT="20410" marB="2041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600"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人物</a:t>
                      </a:r>
                      <a:r>
                        <a:rPr lang="en-US" altLang="ja-JP" sz="1600" dirty="0"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ID</a:t>
                      </a:r>
                      <a:endParaRPr lang="ja-JP" altLang="en-US" sz="1600"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 marL="20410" marR="20410" marT="20410" marB="2041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60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検出位置</a:t>
                      </a:r>
                      <a:r>
                        <a:rPr lang="en-US" altLang="ja-JP" sz="1600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 X</a:t>
                      </a:r>
                      <a:endParaRPr lang="ja-JP" altLang="en-US" sz="1600"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 marL="20410" marR="20410" marT="20410" marB="2041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60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検出位置</a:t>
                      </a:r>
                      <a:r>
                        <a:rPr lang="en-US" altLang="ja-JP" sz="1600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 Y</a:t>
                      </a:r>
                      <a:endParaRPr lang="ja-JP" altLang="en-US" sz="1600"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 marL="20410" marR="20410" marT="20410" marB="2041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600" dirty="0"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Gender</a:t>
                      </a:r>
                      <a:endParaRPr lang="ja-JP" altLang="en-US" sz="1600"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 marL="20410" marR="20410" marT="20410" marB="2041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600" dirty="0"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Age</a:t>
                      </a:r>
                      <a:endParaRPr lang="ja-JP" altLang="en-US" sz="1600"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 marL="20410" marR="20410" marT="20410" marB="2041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39620208"/>
                  </a:ext>
                </a:extLst>
              </a:tr>
              <a:tr h="361951">
                <a:tc>
                  <a:txBody>
                    <a:bodyPr/>
                    <a:lstStyle/>
                    <a:p>
                      <a:pPr algn="r"/>
                      <a:r>
                        <a:rPr lang="en-US" altLang="ja-JP" sz="1600" dirty="0"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20200415090000</a:t>
                      </a:r>
                      <a:endParaRPr lang="ja-JP" altLang="en-US" sz="1600"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 marL="20410" marR="20410" marT="20410" marB="2041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ja-JP" sz="1600" dirty="0"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00232585</a:t>
                      </a:r>
                    </a:p>
                  </a:txBody>
                  <a:tcPr marL="20410" marR="20410" marT="20410" marB="2041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ja-JP" sz="1600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724.59</a:t>
                      </a:r>
                      <a:endParaRPr lang="ja-JP" altLang="en-US" sz="1600"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ja-JP" sz="160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3797.22</a:t>
                      </a:r>
                      <a:endParaRPr lang="ja-JP" altLang="en-US" sz="1600"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600" dirty="0">
                          <a:effectLst/>
                        </a:rPr>
                        <a:t>M</a:t>
                      </a:r>
                      <a:endParaRPr lang="ja-JP" altLang="en-US" sz="1600">
                        <a:effectLst/>
                      </a:endParaRPr>
                    </a:p>
                  </a:txBody>
                  <a:tcPr marL="20410" marR="20410" marT="20410" marB="2041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600" dirty="0">
                          <a:effectLst/>
                        </a:rPr>
                        <a:t>18</a:t>
                      </a:r>
                      <a:endParaRPr lang="ja-JP" altLang="en-US" sz="1600">
                        <a:effectLst/>
                      </a:endParaRPr>
                    </a:p>
                  </a:txBody>
                  <a:tcPr marL="20410" marR="20410" marT="20410" marB="2041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897133"/>
                  </a:ext>
                </a:extLst>
              </a:tr>
              <a:tr h="361951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600" dirty="0"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20200415090000</a:t>
                      </a:r>
                      <a:endParaRPr lang="ja-JP" altLang="en-US" sz="1600"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 marL="20410" marR="20410" marT="20410" marB="2041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600" dirty="0"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00232586</a:t>
                      </a:r>
                    </a:p>
                  </a:txBody>
                  <a:tcPr marL="20410" marR="20410" marT="20410" marB="2041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ja-JP" sz="1600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-513.95</a:t>
                      </a:r>
                      <a:endParaRPr lang="ja-JP" altLang="en-US" sz="1600"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ja-JP" sz="160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4251.2</a:t>
                      </a:r>
                      <a:endParaRPr lang="ja-JP" altLang="en-US" sz="1600"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600" dirty="0">
                          <a:effectLst/>
                        </a:rPr>
                        <a:t>F</a:t>
                      </a:r>
                      <a:endParaRPr lang="ja-JP" altLang="en-US" sz="1600">
                        <a:effectLst/>
                      </a:endParaRPr>
                    </a:p>
                  </a:txBody>
                  <a:tcPr marL="20410" marR="20410" marT="20410" marB="2041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600" dirty="0">
                          <a:effectLst/>
                        </a:rPr>
                        <a:t>52</a:t>
                      </a:r>
                      <a:endParaRPr lang="ja-JP" altLang="en-US" sz="1600">
                        <a:effectLst/>
                      </a:endParaRPr>
                    </a:p>
                  </a:txBody>
                  <a:tcPr marL="20410" marR="20410" marT="20410" marB="2041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22086623"/>
                  </a:ext>
                </a:extLst>
              </a:tr>
              <a:tr h="361951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600" dirty="0"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20200415090000</a:t>
                      </a:r>
                      <a:endParaRPr lang="ja-JP" altLang="en-US" sz="1600"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 marL="20410" marR="20410" marT="20410" marB="2041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600" dirty="0"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00232587</a:t>
                      </a:r>
                    </a:p>
                  </a:txBody>
                  <a:tcPr marL="20410" marR="20410" marT="20410" marB="2041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ja-JP" sz="160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304.09</a:t>
                      </a:r>
                      <a:endParaRPr lang="ja-JP" altLang="en-US" sz="1600"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ja-JP" sz="160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1194.41</a:t>
                      </a:r>
                      <a:endParaRPr lang="ja-JP" altLang="en-US" sz="1600"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600" dirty="0">
                          <a:effectLst/>
                        </a:rPr>
                        <a:t>M</a:t>
                      </a:r>
                      <a:endParaRPr lang="ja-JP" altLang="en-US" sz="1600">
                        <a:effectLst/>
                      </a:endParaRPr>
                    </a:p>
                  </a:txBody>
                  <a:tcPr marL="20410" marR="20410" marT="20410" marB="2041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600" dirty="0">
                          <a:effectLst/>
                        </a:rPr>
                        <a:t>21</a:t>
                      </a:r>
                      <a:endParaRPr lang="ja-JP" altLang="en-US" sz="1600">
                        <a:effectLst/>
                      </a:endParaRPr>
                    </a:p>
                  </a:txBody>
                  <a:tcPr marL="20410" marR="20410" marT="20410" marB="2041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0587923"/>
                  </a:ext>
                </a:extLst>
              </a:tr>
              <a:tr h="361951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600" dirty="0"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20200415090001</a:t>
                      </a:r>
                      <a:endParaRPr lang="ja-JP" altLang="en-US" sz="1600"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 marL="20410" marR="20410" marT="20410" marB="2041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600" dirty="0"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00232585</a:t>
                      </a:r>
                    </a:p>
                  </a:txBody>
                  <a:tcPr marL="20410" marR="20410" marT="20410" marB="2041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ja-JP" sz="160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725.74</a:t>
                      </a:r>
                      <a:endParaRPr lang="ja-JP" altLang="en-US" sz="1600"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ja-JP" sz="160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3803.24</a:t>
                      </a:r>
                      <a:endParaRPr lang="ja-JP" altLang="en-US" sz="1600"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600" dirty="0">
                          <a:effectLst/>
                        </a:rPr>
                        <a:t>M</a:t>
                      </a:r>
                      <a:endParaRPr lang="ja-JP" altLang="en-US" sz="1600">
                        <a:effectLst/>
                      </a:endParaRPr>
                    </a:p>
                  </a:txBody>
                  <a:tcPr marL="20410" marR="20410" marT="20410" marB="2041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600" dirty="0">
                          <a:effectLst/>
                        </a:rPr>
                        <a:t>18</a:t>
                      </a:r>
                      <a:endParaRPr lang="ja-JP" altLang="en-US" sz="1600">
                        <a:effectLst/>
                      </a:endParaRPr>
                    </a:p>
                  </a:txBody>
                  <a:tcPr marL="20410" marR="20410" marT="20410" marB="2041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70350652"/>
                  </a:ext>
                </a:extLst>
              </a:tr>
              <a:tr h="361951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600" dirty="0"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20200415090001</a:t>
                      </a:r>
                      <a:endParaRPr lang="ja-JP" altLang="en-US" sz="1600"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 marL="20410" marR="20410" marT="20410" marB="2041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600" dirty="0"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00232586</a:t>
                      </a:r>
                    </a:p>
                  </a:txBody>
                  <a:tcPr marL="20410" marR="20410" marT="20410" marB="2041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ja-JP" sz="160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-489.93</a:t>
                      </a:r>
                      <a:endParaRPr lang="ja-JP" altLang="en-US" sz="1600"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ja-JP" sz="160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4245.66</a:t>
                      </a:r>
                      <a:endParaRPr lang="ja-JP" altLang="en-US" sz="1600"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600" dirty="0">
                          <a:effectLst/>
                        </a:rPr>
                        <a:t>F</a:t>
                      </a:r>
                      <a:endParaRPr lang="ja-JP" altLang="en-US" sz="1600">
                        <a:effectLst/>
                      </a:endParaRPr>
                    </a:p>
                  </a:txBody>
                  <a:tcPr marL="20410" marR="20410" marT="20410" marB="2041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600" dirty="0">
                          <a:effectLst/>
                        </a:rPr>
                        <a:t>52</a:t>
                      </a:r>
                      <a:endParaRPr lang="ja-JP" altLang="en-US" sz="1600">
                        <a:effectLst/>
                      </a:endParaRPr>
                    </a:p>
                  </a:txBody>
                  <a:tcPr marL="20410" marR="20410" marT="20410" marB="2041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4494590"/>
                  </a:ext>
                </a:extLst>
              </a:tr>
              <a:tr h="361951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600" dirty="0"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20200415090001</a:t>
                      </a:r>
                      <a:endParaRPr lang="ja-JP" altLang="en-US" sz="1600"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 marL="20410" marR="20410" marT="20410" marB="2041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600" dirty="0"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00232587</a:t>
                      </a:r>
                    </a:p>
                  </a:txBody>
                  <a:tcPr marL="20410" marR="20410" marT="20410" marB="2041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ja-JP" sz="160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304.0</a:t>
                      </a:r>
                      <a:endParaRPr lang="ja-JP" altLang="en-US" sz="1600"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ja-JP" sz="160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1182.23</a:t>
                      </a:r>
                      <a:endParaRPr lang="ja-JP" altLang="en-US" sz="1600"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600" dirty="0">
                          <a:effectLst/>
                        </a:rPr>
                        <a:t>M</a:t>
                      </a:r>
                      <a:endParaRPr lang="ja-JP" altLang="en-US" sz="1600">
                        <a:effectLst/>
                      </a:endParaRPr>
                    </a:p>
                  </a:txBody>
                  <a:tcPr marL="20410" marR="20410" marT="20410" marB="2041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600" dirty="0">
                          <a:effectLst/>
                        </a:rPr>
                        <a:t>21</a:t>
                      </a:r>
                      <a:endParaRPr lang="ja-JP" altLang="en-US" sz="1600">
                        <a:effectLst/>
                      </a:endParaRPr>
                    </a:p>
                  </a:txBody>
                  <a:tcPr marL="20410" marR="20410" marT="20410" marB="2041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2971389"/>
                  </a:ext>
                </a:extLst>
              </a:tr>
              <a:tr h="361951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600" dirty="0"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20200415090002</a:t>
                      </a:r>
                      <a:endParaRPr lang="ja-JP" altLang="en-US" sz="1600"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 marL="20410" marR="20410" marT="20410" marB="2041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600" dirty="0"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00232585</a:t>
                      </a:r>
                    </a:p>
                  </a:txBody>
                  <a:tcPr marL="20410" marR="20410" marT="20410" marB="2041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ja-JP" sz="160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726.9</a:t>
                      </a:r>
                      <a:endParaRPr lang="ja-JP" altLang="en-US" sz="1600"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ja-JP" sz="160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3810.92</a:t>
                      </a:r>
                      <a:endParaRPr lang="ja-JP" altLang="en-US" sz="1600"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600" dirty="0">
                          <a:effectLst/>
                        </a:rPr>
                        <a:t>M</a:t>
                      </a:r>
                      <a:endParaRPr lang="ja-JP" altLang="en-US" sz="1600">
                        <a:effectLst/>
                      </a:endParaRPr>
                    </a:p>
                  </a:txBody>
                  <a:tcPr marL="20410" marR="20410" marT="20410" marB="2041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600" dirty="0">
                          <a:effectLst/>
                        </a:rPr>
                        <a:t>18</a:t>
                      </a:r>
                      <a:endParaRPr lang="ja-JP" altLang="en-US" sz="1600">
                        <a:effectLst/>
                      </a:endParaRPr>
                    </a:p>
                  </a:txBody>
                  <a:tcPr marL="20410" marR="20410" marT="20410" marB="2041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98284943"/>
                  </a:ext>
                </a:extLst>
              </a:tr>
              <a:tr h="361951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600" dirty="0"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20200415090002</a:t>
                      </a:r>
                      <a:endParaRPr lang="ja-JP" altLang="en-US" sz="1600"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 marL="20410" marR="20410" marT="20410" marB="2041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600" dirty="0"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00232586</a:t>
                      </a:r>
                    </a:p>
                  </a:txBody>
                  <a:tcPr marL="20410" marR="20410" marT="20410" marB="2041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ja-JP" sz="160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-497.46</a:t>
                      </a:r>
                      <a:endParaRPr lang="ja-JP" altLang="en-US" sz="1600"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ja-JP" sz="1600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4248.12</a:t>
                      </a:r>
                      <a:endParaRPr lang="ja-JP" altLang="en-US" sz="1600"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600" dirty="0">
                          <a:effectLst/>
                        </a:rPr>
                        <a:t>F</a:t>
                      </a:r>
                      <a:endParaRPr lang="ja-JP" altLang="en-US" sz="1600">
                        <a:effectLst/>
                      </a:endParaRPr>
                    </a:p>
                  </a:txBody>
                  <a:tcPr marL="20410" marR="20410" marT="20410" marB="2041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600" dirty="0">
                          <a:effectLst/>
                        </a:rPr>
                        <a:t>52</a:t>
                      </a:r>
                      <a:endParaRPr lang="ja-JP" altLang="en-US" sz="1600">
                        <a:effectLst/>
                      </a:endParaRPr>
                    </a:p>
                  </a:txBody>
                  <a:tcPr marL="20410" marR="20410" marT="20410" marB="2041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0314009"/>
                  </a:ext>
                </a:extLst>
              </a:tr>
              <a:tr h="361951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600" dirty="0"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20200415090002</a:t>
                      </a:r>
                      <a:endParaRPr lang="ja-JP" altLang="en-US" sz="1600"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 marL="20410" marR="20410" marT="20410" marB="2041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600" dirty="0"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00232587</a:t>
                      </a:r>
                    </a:p>
                  </a:txBody>
                  <a:tcPr marL="20410" marR="20410" marT="20410" marB="2041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ja-JP" sz="160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301.64</a:t>
                      </a:r>
                      <a:endParaRPr lang="ja-JP" altLang="en-US" sz="1600"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ja-JP" sz="160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1139.86</a:t>
                      </a:r>
                      <a:endParaRPr lang="ja-JP" altLang="en-US" sz="1600"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600" dirty="0">
                          <a:effectLst/>
                        </a:rPr>
                        <a:t>M</a:t>
                      </a:r>
                      <a:endParaRPr lang="ja-JP" altLang="en-US" sz="1600">
                        <a:effectLst/>
                      </a:endParaRPr>
                    </a:p>
                  </a:txBody>
                  <a:tcPr marL="20410" marR="20410" marT="20410" marB="2041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600" dirty="0">
                          <a:effectLst/>
                        </a:rPr>
                        <a:t>21</a:t>
                      </a:r>
                      <a:endParaRPr lang="ja-JP" altLang="en-US" sz="1600">
                        <a:effectLst/>
                      </a:endParaRPr>
                    </a:p>
                  </a:txBody>
                  <a:tcPr marL="20410" marR="20410" marT="20410" marB="2041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3639115"/>
                  </a:ext>
                </a:extLst>
              </a:tr>
              <a:tr h="361951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600" dirty="0"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20200415090003</a:t>
                      </a:r>
                      <a:endParaRPr lang="ja-JP" altLang="en-US" sz="1600"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 marL="20410" marR="20410" marT="20410" marB="2041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600" dirty="0"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00232585</a:t>
                      </a:r>
                    </a:p>
                  </a:txBody>
                  <a:tcPr marL="20410" marR="20410" marT="20410" marB="2041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ja-JP" sz="160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727.54</a:t>
                      </a:r>
                      <a:endParaRPr lang="ja-JP" altLang="en-US" sz="1600"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ja-JP" sz="160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3819.01</a:t>
                      </a:r>
                      <a:endParaRPr lang="ja-JP" altLang="en-US" sz="1600"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600" dirty="0">
                          <a:effectLst/>
                        </a:rPr>
                        <a:t>M</a:t>
                      </a:r>
                      <a:endParaRPr lang="ja-JP" altLang="en-US" sz="1600">
                        <a:effectLst/>
                      </a:endParaRPr>
                    </a:p>
                  </a:txBody>
                  <a:tcPr marL="20410" marR="20410" marT="20410" marB="2041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600" dirty="0">
                          <a:effectLst/>
                        </a:rPr>
                        <a:t>18</a:t>
                      </a:r>
                      <a:endParaRPr lang="ja-JP" altLang="en-US" sz="1600">
                        <a:effectLst/>
                      </a:endParaRPr>
                    </a:p>
                  </a:txBody>
                  <a:tcPr marL="20410" marR="20410" marT="20410" marB="2041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7581373"/>
                  </a:ext>
                </a:extLst>
              </a:tr>
              <a:tr h="361951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600" dirty="0"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20200415090003</a:t>
                      </a:r>
                      <a:endParaRPr lang="ja-JP" altLang="en-US" sz="1600"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 marL="20410" marR="20410" marT="20410" marB="2041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600" dirty="0"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00232586</a:t>
                      </a:r>
                    </a:p>
                  </a:txBody>
                  <a:tcPr marL="20410" marR="20410" marT="20410" marB="2041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ja-JP" sz="160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-472.19</a:t>
                      </a:r>
                      <a:endParaRPr lang="ja-JP" altLang="en-US" sz="1600"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ja-JP" sz="160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4243.14</a:t>
                      </a:r>
                      <a:endParaRPr lang="ja-JP" altLang="en-US" sz="1600"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600" dirty="0">
                          <a:effectLst/>
                        </a:rPr>
                        <a:t>F</a:t>
                      </a:r>
                      <a:endParaRPr lang="ja-JP" altLang="en-US" sz="1600">
                        <a:effectLst/>
                      </a:endParaRPr>
                    </a:p>
                  </a:txBody>
                  <a:tcPr marL="20410" marR="20410" marT="20410" marB="2041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600" dirty="0">
                          <a:effectLst/>
                        </a:rPr>
                        <a:t>52</a:t>
                      </a:r>
                      <a:endParaRPr lang="ja-JP" altLang="en-US" sz="1600">
                        <a:effectLst/>
                      </a:endParaRPr>
                    </a:p>
                  </a:txBody>
                  <a:tcPr marL="20410" marR="20410" marT="20410" marB="2041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20839147"/>
                  </a:ext>
                </a:extLst>
              </a:tr>
              <a:tr h="361951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600" dirty="0"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20200415090003</a:t>
                      </a:r>
                      <a:endParaRPr lang="ja-JP" altLang="en-US" sz="1600"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 marL="20410" marR="20410" marT="20410" marB="2041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600" dirty="0"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00232587</a:t>
                      </a:r>
                    </a:p>
                  </a:txBody>
                  <a:tcPr marL="20410" marR="20410" marT="20410" marB="2041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ja-JP" sz="160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302.43</a:t>
                      </a:r>
                      <a:endParaRPr lang="ja-JP" altLang="en-US" sz="1600"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ja-JP" sz="1600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1120.24</a:t>
                      </a:r>
                      <a:endParaRPr lang="ja-JP" altLang="en-US" sz="1600"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600" dirty="0">
                          <a:effectLst/>
                        </a:rPr>
                        <a:t>M</a:t>
                      </a:r>
                      <a:endParaRPr lang="ja-JP" altLang="en-US" sz="1600">
                        <a:effectLst/>
                      </a:endParaRPr>
                    </a:p>
                  </a:txBody>
                  <a:tcPr marL="20410" marR="20410" marT="20410" marB="2041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600" dirty="0">
                          <a:effectLst/>
                        </a:rPr>
                        <a:t>21</a:t>
                      </a:r>
                      <a:endParaRPr lang="ja-JP" altLang="en-US" sz="1600">
                        <a:effectLst/>
                      </a:endParaRPr>
                    </a:p>
                  </a:txBody>
                  <a:tcPr marL="20410" marR="20410" marT="20410" marB="2041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11549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560413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3" name="表 112">
            <a:extLst>
              <a:ext uri="{FF2B5EF4-FFF2-40B4-BE49-F238E27FC236}">
                <a16:creationId xmlns:a16="http://schemas.microsoft.com/office/drawing/2014/main" id="{C9805258-5305-944C-8D78-A498B8C31F30}"/>
              </a:ext>
            </a:extLst>
          </p:cNvPr>
          <p:cNvGraphicFramePr>
            <a:graphicFrameLocks noGrp="1"/>
          </p:cNvGraphicFramePr>
          <p:nvPr/>
        </p:nvGraphicFramePr>
        <p:xfrm>
          <a:off x="356153" y="499651"/>
          <a:ext cx="8431694" cy="58872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2000">
                  <a:extLst>
                    <a:ext uri="{9D8B030D-6E8A-4147-A177-3AD203B41FA5}">
                      <a16:colId xmlns:a16="http://schemas.microsoft.com/office/drawing/2014/main" val="2128638200"/>
                    </a:ext>
                  </a:extLst>
                </a:gridCol>
                <a:gridCol w="1014242">
                  <a:extLst>
                    <a:ext uri="{9D8B030D-6E8A-4147-A177-3AD203B41FA5}">
                      <a16:colId xmlns:a16="http://schemas.microsoft.com/office/drawing/2014/main" val="3704237254"/>
                    </a:ext>
                  </a:extLst>
                </a:gridCol>
                <a:gridCol w="1014242">
                  <a:extLst>
                    <a:ext uri="{9D8B030D-6E8A-4147-A177-3AD203B41FA5}">
                      <a16:colId xmlns:a16="http://schemas.microsoft.com/office/drawing/2014/main" val="1494597910"/>
                    </a:ext>
                  </a:extLst>
                </a:gridCol>
                <a:gridCol w="1014242">
                  <a:extLst>
                    <a:ext uri="{9D8B030D-6E8A-4147-A177-3AD203B41FA5}">
                      <a16:colId xmlns:a16="http://schemas.microsoft.com/office/drawing/2014/main" val="332405598"/>
                    </a:ext>
                  </a:extLst>
                </a:gridCol>
                <a:gridCol w="1014242">
                  <a:extLst>
                    <a:ext uri="{9D8B030D-6E8A-4147-A177-3AD203B41FA5}">
                      <a16:colId xmlns:a16="http://schemas.microsoft.com/office/drawing/2014/main" val="3995461372"/>
                    </a:ext>
                  </a:extLst>
                </a:gridCol>
                <a:gridCol w="1014242">
                  <a:extLst>
                    <a:ext uri="{9D8B030D-6E8A-4147-A177-3AD203B41FA5}">
                      <a16:colId xmlns:a16="http://schemas.microsoft.com/office/drawing/2014/main" val="2570413012"/>
                    </a:ext>
                  </a:extLst>
                </a:gridCol>
                <a:gridCol w="1014242">
                  <a:extLst>
                    <a:ext uri="{9D8B030D-6E8A-4147-A177-3AD203B41FA5}">
                      <a16:colId xmlns:a16="http://schemas.microsoft.com/office/drawing/2014/main" val="2190181047"/>
                    </a:ext>
                  </a:extLst>
                </a:gridCol>
                <a:gridCol w="1014242">
                  <a:extLst>
                    <a:ext uri="{9D8B030D-6E8A-4147-A177-3AD203B41FA5}">
                      <a16:colId xmlns:a16="http://schemas.microsoft.com/office/drawing/2014/main" val="655709135"/>
                    </a:ext>
                  </a:extLst>
                </a:gridCol>
              </a:tblGrid>
              <a:tr h="371791"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1</a:t>
                      </a:r>
                      <a:r>
                        <a:rPr kumimoji="1" lang="ja-JP" altLang="en-US"/>
                        <a:t>月</a:t>
                      </a:r>
                      <a:endParaRPr kumimoji="1" lang="ja-JP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2</a:t>
                      </a:r>
                      <a:r>
                        <a:rPr kumimoji="1" lang="ja-JP" altLang="en-US"/>
                        <a:t>月</a:t>
                      </a:r>
                      <a:endParaRPr kumimoji="1" lang="ja-JP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3</a:t>
                      </a:r>
                      <a:r>
                        <a:rPr kumimoji="1" lang="ja-JP" altLang="en-US"/>
                        <a:t>月</a:t>
                      </a:r>
                      <a:endParaRPr kumimoji="1" lang="ja-JP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4</a:t>
                      </a:r>
                      <a:r>
                        <a:rPr kumimoji="1" lang="ja-JP" altLang="en-US"/>
                        <a:t>月</a:t>
                      </a:r>
                      <a:endParaRPr kumimoji="1" lang="ja-JP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5</a:t>
                      </a:r>
                      <a:r>
                        <a:rPr kumimoji="1" lang="ja-JP" altLang="en-US"/>
                        <a:t>月</a:t>
                      </a:r>
                      <a:endParaRPr kumimoji="1" lang="ja-JP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6</a:t>
                      </a:r>
                      <a:r>
                        <a:rPr kumimoji="1" lang="ja-JP" altLang="en-US"/>
                        <a:t>月</a:t>
                      </a:r>
                      <a:endParaRPr kumimoji="1" lang="ja-JP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7</a:t>
                      </a:r>
                      <a:r>
                        <a:rPr kumimoji="1" lang="ja-JP" altLang="en-US"/>
                        <a:t>月</a:t>
                      </a:r>
                      <a:endParaRPr kumimoji="1" lang="ja-JP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2215571"/>
                  </a:ext>
                </a:extLst>
              </a:tr>
              <a:tr h="1373678">
                <a:tc>
                  <a:txBody>
                    <a:bodyPr/>
                    <a:lstStyle/>
                    <a:p>
                      <a:r>
                        <a:rPr kumimoji="1" lang="ja-JP" altLang="en-US"/>
                        <a:t>商店街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1127450"/>
                  </a:ext>
                </a:extLst>
              </a:tr>
              <a:tr h="1615928">
                <a:tc>
                  <a:txBody>
                    <a:bodyPr/>
                    <a:lstStyle/>
                    <a:p>
                      <a:r>
                        <a:rPr kumimoji="1" lang="ja-JP" altLang="en-US"/>
                        <a:t>九大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0398179"/>
                  </a:ext>
                </a:extLst>
              </a:tr>
              <a:tr h="1529669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NEC</a:t>
                      </a:r>
                    </a:p>
                    <a:p>
                      <a:r>
                        <a:rPr kumimoji="1" lang="ja-JP" altLang="en-US"/>
                        <a:t>（参画機関）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3940669"/>
                  </a:ext>
                </a:extLst>
              </a:tr>
              <a:tr h="996143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YEAAH</a:t>
                      </a:r>
                    </a:p>
                    <a:p>
                      <a:r>
                        <a:rPr kumimoji="1" lang="ja-JP" altLang="en-US"/>
                        <a:t>（参画機関）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8897034"/>
                  </a:ext>
                </a:extLst>
              </a:tr>
            </a:tbl>
          </a:graphicData>
        </a:graphic>
      </p:graphicFrame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66A3FF43-1F1A-CD47-A071-5F07AA473C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B573624-9676-401E-A4F8-639460B6B7DA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ＭＳ Ｐゴシック" panose="020B0600070205080204" pitchFamily="34" charset="-128"/>
              <a:cs typeface="+mn-cs"/>
            </a:endParaRPr>
          </a:p>
        </p:txBody>
      </p:sp>
      <p:cxnSp>
        <p:nvCxnSpPr>
          <p:cNvPr id="67" name="直線矢印コネクタ 66">
            <a:extLst>
              <a:ext uri="{FF2B5EF4-FFF2-40B4-BE49-F238E27FC236}">
                <a16:creationId xmlns:a16="http://schemas.microsoft.com/office/drawing/2014/main" id="{94A07457-0F7F-D34E-B818-6025CD311CA5}"/>
              </a:ext>
            </a:extLst>
          </p:cNvPr>
          <p:cNvCxnSpPr>
            <a:cxnSpLocks/>
          </p:cNvCxnSpPr>
          <p:nvPr/>
        </p:nvCxnSpPr>
        <p:spPr>
          <a:xfrm>
            <a:off x="5220072" y="4782759"/>
            <a:ext cx="207100" cy="0"/>
          </a:xfrm>
          <a:prstGeom prst="straightConnector1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  <a:headEnd type="triangle"/>
            <a:tailEnd type="triangle"/>
          </a:ln>
          <a:effectLst/>
        </p:spPr>
      </p:cxnSp>
      <p:cxnSp>
        <p:nvCxnSpPr>
          <p:cNvPr id="68" name="直線矢印コネクタ 67">
            <a:extLst>
              <a:ext uri="{FF2B5EF4-FFF2-40B4-BE49-F238E27FC236}">
                <a16:creationId xmlns:a16="http://schemas.microsoft.com/office/drawing/2014/main" id="{F7DFE5F1-AF1D-5A4C-A0C6-2CE0B6D99D27}"/>
              </a:ext>
            </a:extLst>
          </p:cNvPr>
          <p:cNvCxnSpPr>
            <a:cxnSpLocks/>
          </p:cNvCxnSpPr>
          <p:nvPr/>
        </p:nvCxnSpPr>
        <p:spPr>
          <a:xfrm>
            <a:off x="5399456" y="4773820"/>
            <a:ext cx="2484912" cy="0"/>
          </a:xfrm>
          <a:prstGeom prst="straightConnector1">
            <a:avLst/>
          </a:prstGeom>
          <a:noFill/>
          <a:ln w="6350" cap="flat" cmpd="sng" algn="ctr">
            <a:solidFill>
              <a:srgbClr val="C00000"/>
            </a:solidFill>
            <a:prstDash val="sysDot"/>
            <a:miter lim="800000"/>
            <a:headEnd type="triangle"/>
            <a:tailEnd type="triangle"/>
          </a:ln>
          <a:effectLst/>
        </p:spPr>
      </p:cxnSp>
      <p:sp>
        <p:nvSpPr>
          <p:cNvPr id="69" name="テキスト ボックス 68">
            <a:extLst>
              <a:ext uri="{FF2B5EF4-FFF2-40B4-BE49-F238E27FC236}">
                <a16:creationId xmlns:a16="http://schemas.microsoft.com/office/drawing/2014/main" id="{BAB094FC-1FFC-5048-8855-8FF67A5EDAE3}"/>
              </a:ext>
            </a:extLst>
          </p:cNvPr>
          <p:cNvSpPr txBox="1"/>
          <p:nvPr/>
        </p:nvSpPr>
        <p:spPr>
          <a:xfrm>
            <a:off x="5004048" y="5872268"/>
            <a:ext cx="2723602" cy="253916"/>
          </a:xfrm>
          <a:prstGeom prst="rect">
            <a:avLst/>
          </a:prstGeom>
          <a:gradFill rotWithShape="1">
            <a:gsLst>
              <a:gs pos="0">
                <a:srgbClr val="70AD47">
                  <a:satMod val="103000"/>
                  <a:lumMod val="102000"/>
                  <a:tint val="94000"/>
                </a:srgbClr>
              </a:gs>
              <a:gs pos="50000">
                <a:srgbClr val="70AD47">
                  <a:satMod val="110000"/>
                  <a:lumMod val="100000"/>
                  <a:shade val="100000"/>
                </a:srgbClr>
              </a:gs>
              <a:gs pos="100000">
                <a:srgbClr val="70AD47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05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  <a:cs typeface="+mn-cs"/>
              </a:rPr>
              <a:t>◆人の行動活性化の実現（回遊促進）</a:t>
            </a:r>
          </a:p>
        </p:txBody>
      </p:sp>
      <p:sp>
        <p:nvSpPr>
          <p:cNvPr id="70" name="円柱 69">
            <a:extLst>
              <a:ext uri="{FF2B5EF4-FFF2-40B4-BE49-F238E27FC236}">
                <a16:creationId xmlns:a16="http://schemas.microsoft.com/office/drawing/2014/main" id="{5A1FC198-EEEA-5E47-9B86-9DFB7626FA34}"/>
              </a:ext>
            </a:extLst>
          </p:cNvPr>
          <p:cNvSpPr/>
          <p:nvPr/>
        </p:nvSpPr>
        <p:spPr>
          <a:xfrm>
            <a:off x="5237919" y="2834043"/>
            <a:ext cx="414201" cy="300138"/>
          </a:xfrm>
          <a:prstGeom prst="can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游ゴシック" panose="020B0400000000000000" pitchFamily="34" charset="-128"/>
              <a:cs typeface="+mn-cs"/>
            </a:endParaRPr>
          </a:p>
        </p:txBody>
      </p:sp>
      <p:sp>
        <p:nvSpPr>
          <p:cNvPr id="71" name="円柱 70">
            <a:extLst>
              <a:ext uri="{FF2B5EF4-FFF2-40B4-BE49-F238E27FC236}">
                <a16:creationId xmlns:a16="http://schemas.microsoft.com/office/drawing/2014/main" id="{6E09D303-7D6D-BB49-9FAD-CF2EF8968F47}"/>
              </a:ext>
            </a:extLst>
          </p:cNvPr>
          <p:cNvSpPr/>
          <p:nvPr/>
        </p:nvSpPr>
        <p:spPr>
          <a:xfrm>
            <a:off x="5237919" y="3375233"/>
            <a:ext cx="414201" cy="300138"/>
          </a:xfrm>
          <a:prstGeom prst="can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游ゴシック" panose="020B0400000000000000" pitchFamily="34" charset="-128"/>
              <a:cs typeface="+mn-cs"/>
            </a:endParaRPr>
          </a:p>
        </p:txBody>
      </p:sp>
      <p:sp>
        <p:nvSpPr>
          <p:cNvPr id="72" name="テキスト ボックス 71">
            <a:extLst>
              <a:ext uri="{FF2B5EF4-FFF2-40B4-BE49-F238E27FC236}">
                <a16:creationId xmlns:a16="http://schemas.microsoft.com/office/drawing/2014/main" id="{F8B13C0F-0BBA-3B41-9084-5F72C330C62A}"/>
              </a:ext>
            </a:extLst>
          </p:cNvPr>
          <p:cNvSpPr txBox="1"/>
          <p:nvPr/>
        </p:nvSpPr>
        <p:spPr>
          <a:xfrm>
            <a:off x="4979252" y="3180432"/>
            <a:ext cx="99257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  <a:cs typeface="+mn-cs"/>
              </a:rPr>
              <a:t>人数（属性）</a:t>
            </a:r>
          </a:p>
        </p:txBody>
      </p:sp>
      <p:sp>
        <p:nvSpPr>
          <p:cNvPr id="73" name="テキスト ボックス 72">
            <a:extLst>
              <a:ext uri="{FF2B5EF4-FFF2-40B4-BE49-F238E27FC236}">
                <a16:creationId xmlns:a16="http://schemas.microsoft.com/office/drawing/2014/main" id="{E2BA450B-5D06-3E4C-B9F8-9BCF731E88ED}"/>
              </a:ext>
            </a:extLst>
          </p:cNvPr>
          <p:cNvSpPr txBox="1"/>
          <p:nvPr/>
        </p:nvSpPr>
        <p:spPr>
          <a:xfrm>
            <a:off x="5004048" y="2642119"/>
            <a:ext cx="99257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  <a:cs typeface="+mn-cs"/>
              </a:rPr>
              <a:t>人流（動線）</a:t>
            </a:r>
          </a:p>
        </p:txBody>
      </p:sp>
      <p:cxnSp>
        <p:nvCxnSpPr>
          <p:cNvPr id="74" name="直線コネクタ 73">
            <a:extLst>
              <a:ext uri="{FF2B5EF4-FFF2-40B4-BE49-F238E27FC236}">
                <a16:creationId xmlns:a16="http://schemas.microsoft.com/office/drawing/2014/main" id="{68C19DB1-5CAF-7145-8DC8-456FAE79DE97}"/>
              </a:ext>
            </a:extLst>
          </p:cNvPr>
          <p:cNvCxnSpPr>
            <a:cxnSpLocks/>
          </p:cNvCxnSpPr>
          <p:nvPr/>
        </p:nvCxnSpPr>
        <p:spPr>
          <a:xfrm flipV="1">
            <a:off x="5862048" y="2986398"/>
            <a:ext cx="0" cy="545252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75" name="直線コネクタ 74">
            <a:extLst>
              <a:ext uri="{FF2B5EF4-FFF2-40B4-BE49-F238E27FC236}">
                <a16:creationId xmlns:a16="http://schemas.microsoft.com/office/drawing/2014/main" id="{FBF53824-A986-404A-9C7D-FA19E1D8F996}"/>
              </a:ext>
            </a:extLst>
          </p:cNvPr>
          <p:cNvCxnSpPr>
            <a:cxnSpLocks/>
          </p:cNvCxnSpPr>
          <p:nvPr/>
        </p:nvCxnSpPr>
        <p:spPr>
          <a:xfrm flipH="1">
            <a:off x="5679328" y="2989106"/>
            <a:ext cx="182720" cy="1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76" name="直線コネクタ 75">
            <a:extLst>
              <a:ext uri="{FF2B5EF4-FFF2-40B4-BE49-F238E27FC236}">
                <a16:creationId xmlns:a16="http://schemas.microsoft.com/office/drawing/2014/main" id="{A2C5978E-B359-A34C-83AD-4B7925F66883}"/>
              </a:ext>
            </a:extLst>
          </p:cNvPr>
          <p:cNvCxnSpPr>
            <a:cxnSpLocks/>
          </p:cNvCxnSpPr>
          <p:nvPr/>
        </p:nvCxnSpPr>
        <p:spPr>
          <a:xfrm flipH="1">
            <a:off x="5685424" y="3531650"/>
            <a:ext cx="182720" cy="1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sp>
        <p:nvSpPr>
          <p:cNvPr id="77" name="テキスト ボックス 76">
            <a:extLst>
              <a:ext uri="{FF2B5EF4-FFF2-40B4-BE49-F238E27FC236}">
                <a16:creationId xmlns:a16="http://schemas.microsoft.com/office/drawing/2014/main" id="{FCA2CF17-7C30-C341-BB80-EC14C09E3C6A}"/>
              </a:ext>
            </a:extLst>
          </p:cNvPr>
          <p:cNvSpPr txBox="1"/>
          <p:nvPr/>
        </p:nvSpPr>
        <p:spPr>
          <a:xfrm>
            <a:off x="4130343" y="4207158"/>
            <a:ext cx="180049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  <a:cs typeface="+mn-cs"/>
              </a:rPr>
              <a:t>●川端商店街のニーズ調査</a:t>
            </a:r>
          </a:p>
        </p:txBody>
      </p:sp>
      <p:cxnSp>
        <p:nvCxnSpPr>
          <p:cNvPr id="80" name="直線矢印コネクタ 79">
            <a:extLst>
              <a:ext uri="{FF2B5EF4-FFF2-40B4-BE49-F238E27FC236}">
                <a16:creationId xmlns:a16="http://schemas.microsoft.com/office/drawing/2014/main" id="{7964EBB7-B9B4-BB47-B380-FBB85CBA0553}"/>
              </a:ext>
            </a:extLst>
          </p:cNvPr>
          <p:cNvCxnSpPr>
            <a:cxnSpLocks/>
          </p:cNvCxnSpPr>
          <p:nvPr/>
        </p:nvCxnSpPr>
        <p:spPr>
          <a:xfrm>
            <a:off x="5475541" y="4461074"/>
            <a:ext cx="2408827" cy="6882"/>
          </a:xfrm>
          <a:prstGeom prst="straightConnector1">
            <a:avLst/>
          </a:prstGeom>
          <a:noFill/>
          <a:ln w="6350" cap="flat" cmpd="sng" algn="ctr">
            <a:solidFill>
              <a:srgbClr val="4472C4"/>
            </a:solidFill>
            <a:prstDash val="sysDot"/>
            <a:miter lim="800000"/>
            <a:headEnd type="none"/>
            <a:tailEnd type="triangle"/>
          </a:ln>
          <a:effectLst/>
        </p:spPr>
      </p:cxnSp>
      <p:cxnSp>
        <p:nvCxnSpPr>
          <p:cNvPr id="82" name="直線矢印コネクタ 81">
            <a:extLst>
              <a:ext uri="{FF2B5EF4-FFF2-40B4-BE49-F238E27FC236}">
                <a16:creationId xmlns:a16="http://schemas.microsoft.com/office/drawing/2014/main" id="{B06E5989-90AD-C648-BB85-80DB447E1F10}"/>
              </a:ext>
            </a:extLst>
          </p:cNvPr>
          <p:cNvCxnSpPr>
            <a:cxnSpLocks/>
          </p:cNvCxnSpPr>
          <p:nvPr/>
        </p:nvCxnSpPr>
        <p:spPr>
          <a:xfrm flipV="1">
            <a:off x="5862048" y="3259025"/>
            <a:ext cx="2022320" cy="7729"/>
          </a:xfrm>
          <a:prstGeom prst="straightConnector1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  <a:tailEnd type="oval"/>
          </a:ln>
          <a:effectLst/>
        </p:spPr>
      </p:cxnSp>
      <p:cxnSp>
        <p:nvCxnSpPr>
          <p:cNvPr id="85" name="直線矢印コネクタ 84">
            <a:extLst>
              <a:ext uri="{FF2B5EF4-FFF2-40B4-BE49-F238E27FC236}">
                <a16:creationId xmlns:a16="http://schemas.microsoft.com/office/drawing/2014/main" id="{F40A6FA1-5F0C-8543-B49E-D2740171481A}"/>
              </a:ext>
            </a:extLst>
          </p:cNvPr>
          <p:cNvCxnSpPr>
            <a:cxnSpLocks/>
          </p:cNvCxnSpPr>
          <p:nvPr/>
        </p:nvCxnSpPr>
        <p:spPr>
          <a:xfrm flipV="1">
            <a:off x="7884368" y="1880148"/>
            <a:ext cx="0" cy="4285156"/>
          </a:xfrm>
          <a:prstGeom prst="straightConnector1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87" name="直線矢印コネクタ 86">
            <a:extLst>
              <a:ext uri="{FF2B5EF4-FFF2-40B4-BE49-F238E27FC236}">
                <a16:creationId xmlns:a16="http://schemas.microsoft.com/office/drawing/2014/main" id="{74F448A5-55A2-F445-9C15-46DC7014F709}"/>
              </a:ext>
            </a:extLst>
          </p:cNvPr>
          <p:cNvCxnSpPr>
            <a:cxnSpLocks/>
          </p:cNvCxnSpPr>
          <p:nvPr/>
        </p:nvCxnSpPr>
        <p:spPr>
          <a:xfrm>
            <a:off x="1614315" y="6202050"/>
            <a:ext cx="6270053" cy="0"/>
          </a:xfrm>
          <a:prstGeom prst="straightConnector1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  <a:tailEnd type="oval"/>
          </a:ln>
          <a:effectLst/>
        </p:spPr>
      </p:cxnSp>
      <p:sp>
        <p:nvSpPr>
          <p:cNvPr id="90" name="テキスト ボックス 89">
            <a:extLst>
              <a:ext uri="{FF2B5EF4-FFF2-40B4-BE49-F238E27FC236}">
                <a16:creationId xmlns:a16="http://schemas.microsoft.com/office/drawing/2014/main" id="{A39C6700-BD57-354F-945A-3894900287E1}"/>
              </a:ext>
            </a:extLst>
          </p:cNvPr>
          <p:cNvSpPr txBox="1"/>
          <p:nvPr/>
        </p:nvSpPr>
        <p:spPr>
          <a:xfrm>
            <a:off x="1614315" y="5920793"/>
            <a:ext cx="163057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  <a:cs typeface="+mn-cs"/>
              </a:rPr>
              <a:t>●</a:t>
            </a:r>
            <a:r>
              <a:rPr kumimoji="1" lang="en-US" altLang="ja-JP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  <a:cs typeface="+mn-cs"/>
              </a:rPr>
              <a:t>Smart Compass</a:t>
            </a:r>
            <a:r>
              <a:rPr kumimoji="1" lang="ja-JP" altLang="en-US" sz="10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  <a:cs typeface="+mn-cs"/>
              </a:rPr>
              <a:t>開発</a:t>
            </a:r>
          </a:p>
        </p:txBody>
      </p:sp>
      <p:cxnSp>
        <p:nvCxnSpPr>
          <p:cNvPr id="91" name="直線矢印コネクタ 90">
            <a:extLst>
              <a:ext uri="{FF2B5EF4-FFF2-40B4-BE49-F238E27FC236}">
                <a16:creationId xmlns:a16="http://schemas.microsoft.com/office/drawing/2014/main" id="{A6ECB250-2CFC-1842-8612-D5A6D1EB7DF4}"/>
              </a:ext>
            </a:extLst>
          </p:cNvPr>
          <p:cNvCxnSpPr>
            <a:cxnSpLocks/>
          </p:cNvCxnSpPr>
          <p:nvPr/>
        </p:nvCxnSpPr>
        <p:spPr>
          <a:xfrm flipV="1">
            <a:off x="5445019" y="3675372"/>
            <a:ext cx="0" cy="1119207"/>
          </a:xfrm>
          <a:prstGeom prst="straightConnector1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  <a:tailEnd type="triangle"/>
          </a:ln>
          <a:effectLst/>
        </p:spPr>
      </p:cxnSp>
      <p:sp>
        <p:nvSpPr>
          <p:cNvPr id="92" name="テキスト ボックス 91">
            <a:extLst>
              <a:ext uri="{FF2B5EF4-FFF2-40B4-BE49-F238E27FC236}">
                <a16:creationId xmlns:a16="http://schemas.microsoft.com/office/drawing/2014/main" id="{32024466-E0C9-504B-A542-B390DE7106F7}"/>
              </a:ext>
            </a:extLst>
          </p:cNvPr>
          <p:cNvSpPr txBox="1"/>
          <p:nvPr/>
        </p:nvSpPr>
        <p:spPr>
          <a:xfrm>
            <a:off x="4990748" y="5009146"/>
            <a:ext cx="245772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  <a:cs typeface="+mn-cs"/>
              </a:rPr>
              <a:t>●</a:t>
            </a:r>
            <a:r>
              <a:rPr kumimoji="1" lang="en-US" altLang="ja-JP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  <a:cs typeface="+mn-cs"/>
              </a:rPr>
              <a:t>Field Analyst</a:t>
            </a:r>
            <a:r>
              <a:rPr kumimoji="1" lang="ja-JP" altLang="en-US" sz="10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  <a:cs typeface="+mn-cs"/>
              </a:rPr>
              <a:t>（</a:t>
            </a:r>
            <a:r>
              <a:rPr kumimoji="1" lang="en-US" altLang="ja-JP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  <a:cs typeface="+mn-cs"/>
              </a:rPr>
              <a:t>F/A</a:t>
            </a:r>
            <a:r>
              <a:rPr kumimoji="1" lang="ja-JP" altLang="en-US" sz="10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  <a:cs typeface="+mn-cs"/>
              </a:rPr>
              <a:t>）セットアップ</a:t>
            </a:r>
          </a:p>
        </p:txBody>
      </p:sp>
      <p:sp>
        <p:nvSpPr>
          <p:cNvPr id="93" name="テキスト ボックス 92">
            <a:extLst>
              <a:ext uri="{FF2B5EF4-FFF2-40B4-BE49-F238E27FC236}">
                <a16:creationId xmlns:a16="http://schemas.microsoft.com/office/drawing/2014/main" id="{75938BA9-AD5D-5047-821D-628542ADA96F}"/>
              </a:ext>
            </a:extLst>
          </p:cNvPr>
          <p:cNvSpPr txBox="1"/>
          <p:nvPr/>
        </p:nvSpPr>
        <p:spPr>
          <a:xfrm>
            <a:off x="6044767" y="2917870"/>
            <a:ext cx="1701241" cy="415498"/>
          </a:xfrm>
          <a:prstGeom prst="rect">
            <a:avLst/>
          </a:prstGeom>
          <a:gradFill rotWithShape="1">
            <a:gsLst>
              <a:gs pos="0">
                <a:srgbClr val="70AD47">
                  <a:satMod val="103000"/>
                  <a:lumMod val="102000"/>
                  <a:tint val="94000"/>
                </a:srgbClr>
              </a:gs>
              <a:gs pos="50000">
                <a:srgbClr val="70AD47">
                  <a:satMod val="110000"/>
                  <a:lumMod val="100000"/>
                  <a:shade val="100000"/>
                </a:srgbClr>
              </a:gs>
              <a:gs pos="100000">
                <a:srgbClr val="70AD47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05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  <a:cs typeface="+mn-cs"/>
              </a:rPr>
              <a:t>◆人流等解析結果に</a:t>
            </a:r>
            <a:endParaRPr kumimoji="0" lang="en-US" altLang="ja-JP" sz="10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 panose="020B0604030504040204" pitchFamily="34" charset="-128"/>
              <a:ea typeface="Meiryo" panose="020B0604030504040204" pitchFamily="34" charset="-128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05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  <a:cs typeface="+mn-cs"/>
              </a:rPr>
              <a:t>基づく賑わい要因の分析</a:t>
            </a:r>
            <a:endParaRPr kumimoji="1" lang="ja-JP" altLang="en-US" sz="1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94" name="テキスト ボックス 93">
            <a:extLst>
              <a:ext uri="{FF2B5EF4-FFF2-40B4-BE49-F238E27FC236}">
                <a16:creationId xmlns:a16="http://schemas.microsoft.com/office/drawing/2014/main" id="{3E6750A4-CEC0-594A-8B17-5BF0406B90E4}"/>
              </a:ext>
            </a:extLst>
          </p:cNvPr>
          <p:cNvSpPr txBox="1"/>
          <p:nvPr/>
        </p:nvSpPr>
        <p:spPr>
          <a:xfrm>
            <a:off x="5930114" y="4617910"/>
            <a:ext cx="1689886" cy="253916"/>
          </a:xfrm>
          <a:prstGeom prst="rect">
            <a:avLst/>
          </a:prstGeom>
          <a:gradFill rotWithShape="1">
            <a:gsLst>
              <a:gs pos="0">
                <a:srgbClr val="ED7D31">
                  <a:satMod val="103000"/>
                  <a:lumMod val="102000"/>
                  <a:tint val="94000"/>
                </a:srgbClr>
              </a:gs>
              <a:gs pos="50000">
                <a:srgbClr val="ED7D31">
                  <a:satMod val="110000"/>
                  <a:lumMod val="100000"/>
                  <a:shade val="100000"/>
                </a:srgbClr>
              </a:gs>
              <a:gs pos="100000">
                <a:srgbClr val="ED7D31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05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  <a:cs typeface="+mn-cs"/>
              </a:rPr>
              <a:t>Field Analyst</a:t>
            </a:r>
            <a:r>
              <a:rPr kumimoji="0" lang="ja-JP" altLang="en-US" sz="105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  <a:cs typeface="+mn-cs"/>
              </a:rPr>
              <a:t>データ取得</a:t>
            </a:r>
          </a:p>
        </p:txBody>
      </p:sp>
      <p:cxnSp>
        <p:nvCxnSpPr>
          <p:cNvPr id="95" name="直線矢印コネクタ 94">
            <a:extLst>
              <a:ext uri="{FF2B5EF4-FFF2-40B4-BE49-F238E27FC236}">
                <a16:creationId xmlns:a16="http://schemas.microsoft.com/office/drawing/2014/main" id="{EA37EBCA-D753-234E-AA0C-EF471657B7D0}"/>
              </a:ext>
            </a:extLst>
          </p:cNvPr>
          <p:cNvCxnSpPr>
            <a:cxnSpLocks/>
          </p:cNvCxnSpPr>
          <p:nvPr/>
        </p:nvCxnSpPr>
        <p:spPr>
          <a:xfrm flipV="1">
            <a:off x="5399456" y="2573117"/>
            <a:ext cx="2501323" cy="4433"/>
          </a:xfrm>
          <a:prstGeom prst="straightConnector1">
            <a:avLst/>
          </a:prstGeom>
          <a:noFill/>
          <a:ln w="6350" cap="flat" cmpd="sng" algn="ctr">
            <a:solidFill>
              <a:srgbClr val="C00000"/>
            </a:solidFill>
            <a:prstDash val="sysDot"/>
            <a:miter lim="800000"/>
            <a:headEnd type="triangle"/>
            <a:tailEnd type="triangle"/>
          </a:ln>
          <a:effectLst/>
        </p:spPr>
      </p:cxnSp>
      <p:sp>
        <p:nvSpPr>
          <p:cNvPr id="96" name="テキスト ボックス 95">
            <a:extLst>
              <a:ext uri="{FF2B5EF4-FFF2-40B4-BE49-F238E27FC236}">
                <a16:creationId xmlns:a16="http://schemas.microsoft.com/office/drawing/2014/main" id="{CC7407DE-F246-EB49-B531-8FA8D42C17C7}"/>
              </a:ext>
            </a:extLst>
          </p:cNvPr>
          <p:cNvSpPr txBox="1"/>
          <p:nvPr/>
        </p:nvSpPr>
        <p:spPr>
          <a:xfrm>
            <a:off x="6209258" y="2474009"/>
            <a:ext cx="1127232" cy="253916"/>
          </a:xfrm>
          <a:prstGeom prst="rect">
            <a:avLst/>
          </a:prstGeom>
          <a:gradFill rotWithShape="1">
            <a:gsLst>
              <a:gs pos="0">
                <a:srgbClr val="ED7D31">
                  <a:satMod val="103000"/>
                  <a:lumMod val="102000"/>
                  <a:tint val="94000"/>
                </a:srgbClr>
              </a:gs>
              <a:gs pos="50000">
                <a:srgbClr val="ED7D31">
                  <a:satMod val="110000"/>
                  <a:lumMod val="100000"/>
                  <a:shade val="100000"/>
                </a:srgbClr>
              </a:gs>
              <a:gs pos="100000">
                <a:srgbClr val="ED7D31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05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  <a:cs typeface="+mn-cs"/>
              </a:rPr>
              <a:t>人流データ取得</a:t>
            </a:r>
          </a:p>
        </p:txBody>
      </p:sp>
      <p:sp>
        <p:nvSpPr>
          <p:cNvPr id="97" name="テキスト ボックス 96">
            <a:extLst>
              <a:ext uri="{FF2B5EF4-FFF2-40B4-BE49-F238E27FC236}">
                <a16:creationId xmlns:a16="http://schemas.microsoft.com/office/drawing/2014/main" id="{DFD34891-C03D-4845-B459-26B447B80E59}"/>
              </a:ext>
            </a:extLst>
          </p:cNvPr>
          <p:cNvSpPr txBox="1"/>
          <p:nvPr/>
        </p:nvSpPr>
        <p:spPr>
          <a:xfrm>
            <a:off x="6135232" y="5498387"/>
            <a:ext cx="153118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  <a:cs typeface="+mn-cs"/>
              </a:rPr>
              <a:t>●回遊イベントの実施</a:t>
            </a:r>
          </a:p>
        </p:txBody>
      </p:sp>
      <p:cxnSp>
        <p:nvCxnSpPr>
          <p:cNvPr id="100" name="直線矢印コネクタ 99">
            <a:extLst>
              <a:ext uri="{FF2B5EF4-FFF2-40B4-BE49-F238E27FC236}">
                <a16:creationId xmlns:a16="http://schemas.microsoft.com/office/drawing/2014/main" id="{2F3C600B-BE14-4748-8224-11E1800A37F5}"/>
              </a:ext>
            </a:extLst>
          </p:cNvPr>
          <p:cNvCxnSpPr>
            <a:cxnSpLocks/>
          </p:cNvCxnSpPr>
          <p:nvPr/>
        </p:nvCxnSpPr>
        <p:spPr>
          <a:xfrm>
            <a:off x="5430000" y="2588326"/>
            <a:ext cx="1" cy="259792"/>
          </a:xfrm>
          <a:prstGeom prst="straightConnector1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01" name="テキスト ボックス 100">
            <a:extLst>
              <a:ext uri="{FF2B5EF4-FFF2-40B4-BE49-F238E27FC236}">
                <a16:creationId xmlns:a16="http://schemas.microsoft.com/office/drawing/2014/main" id="{F956B985-6831-2544-AB01-40DC340BAF15}"/>
              </a:ext>
            </a:extLst>
          </p:cNvPr>
          <p:cNvSpPr txBox="1"/>
          <p:nvPr/>
        </p:nvSpPr>
        <p:spPr>
          <a:xfrm>
            <a:off x="4932207" y="2325076"/>
            <a:ext cx="153118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  <a:cs typeface="+mn-cs"/>
              </a:rPr>
              <a:t>●人流計測環境の構築</a:t>
            </a:r>
          </a:p>
        </p:txBody>
      </p:sp>
      <p:cxnSp>
        <p:nvCxnSpPr>
          <p:cNvPr id="102" name="直線矢印コネクタ 101">
            <a:extLst>
              <a:ext uri="{FF2B5EF4-FFF2-40B4-BE49-F238E27FC236}">
                <a16:creationId xmlns:a16="http://schemas.microsoft.com/office/drawing/2014/main" id="{38D804AD-B252-8345-9DDF-3D1FB2142753}"/>
              </a:ext>
            </a:extLst>
          </p:cNvPr>
          <p:cNvCxnSpPr>
            <a:cxnSpLocks/>
          </p:cNvCxnSpPr>
          <p:nvPr/>
        </p:nvCxnSpPr>
        <p:spPr>
          <a:xfrm>
            <a:off x="5228996" y="2582103"/>
            <a:ext cx="207100" cy="0"/>
          </a:xfrm>
          <a:prstGeom prst="straightConnector1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  <a:headEnd type="triangle"/>
            <a:tailEnd type="triangle"/>
          </a:ln>
          <a:effectLst/>
        </p:spPr>
      </p:cxnSp>
      <p:sp>
        <p:nvSpPr>
          <p:cNvPr id="112" name="テキスト ボックス 111">
            <a:extLst>
              <a:ext uri="{FF2B5EF4-FFF2-40B4-BE49-F238E27FC236}">
                <a16:creationId xmlns:a16="http://schemas.microsoft.com/office/drawing/2014/main" id="{4AC70817-C39C-9D42-98D9-E0D6E3B89BC8}"/>
              </a:ext>
            </a:extLst>
          </p:cNvPr>
          <p:cNvSpPr txBox="1"/>
          <p:nvPr/>
        </p:nvSpPr>
        <p:spPr>
          <a:xfrm>
            <a:off x="5590290" y="3937824"/>
            <a:ext cx="112723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  <a:cs typeface="+mn-cs"/>
              </a:rPr>
              <a:t>●アイデアソン</a:t>
            </a:r>
          </a:p>
        </p:txBody>
      </p:sp>
      <p:pic>
        <p:nvPicPr>
          <p:cNvPr id="114" name="図 113">
            <a:extLst>
              <a:ext uri="{FF2B5EF4-FFF2-40B4-BE49-F238E27FC236}">
                <a16:creationId xmlns:a16="http://schemas.microsoft.com/office/drawing/2014/main" id="{D3A4AD53-B6C7-9C4C-B30B-B26D4E76EA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1379" y="1370634"/>
            <a:ext cx="558800" cy="457200"/>
          </a:xfrm>
          <a:prstGeom prst="rect">
            <a:avLst/>
          </a:prstGeom>
        </p:spPr>
      </p:pic>
      <p:sp>
        <p:nvSpPr>
          <p:cNvPr id="118" name="テキスト ボックス 117">
            <a:extLst>
              <a:ext uri="{FF2B5EF4-FFF2-40B4-BE49-F238E27FC236}">
                <a16:creationId xmlns:a16="http://schemas.microsoft.com/office/drawing/2014/main" id="{6798C3EE-3382-644C-9A46-87E50EB5FA0B}"/>
              </a:ext>
            </a:extLst>
          </p:cNvPr>
          <p:cNvSpPr txBox="1"/>
          <p:nvPr/>
        </p:nvSpPr>
        <p:spPr>
          <a:xfrm>
            <a:off x="7746010" y="3140968"/>
            <a:ext cx="112723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  <a:cs typeface="+mn-cs"/>
              </a:rPr>
              <a:t>●検証・まとめ</a:t>
            </a:r>
          </a:p>
        </p:txBody>
      </p:sp>
      <p:sp>
        <p:nvSpPr>
          <p:cNvPr id="124" name="テキスト ボックス 123">
            <a:extLst>
              <a:ext uri="{FF2B5EF4-FFF2-40B4-BE49-F238E27FC236}">
                <a16:creationId xmlns:a16="http://schemas.microsoft.com/office/drawing/2014/main" id="{0753D0AC-A001-BD4B-8406-17880CE12465}"/>
              </a:ext>
            </a:extLst>
          </p:cNvPr>
          <p:cNvSpPr txBox="1"/>
          <p:nvPr/>
        </p:nvSpPr>
        <p:spPr>
          <a:xfrm>
            <a:off x="6788612" y="4208658"/>
            <a:ext cx="113845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  <a:cs typeface="+mn-cs"/>
              </a:rPr>
              <a:t>●</a:t>
            </a:r>
            <a:r>
              <a:rPr kumimoji="1" lang="en-US" altLang="ja-JP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  <a:cs typeface="+mn-cs"/>
              </a:rPr>
              <a:t>BI</a:t>
            </a:r>
            <a:r>
              <a:rPr kumimoji="1" lang="ja-JP" altLang="en-US" sz="10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  <a:cs typeface="+mn-cs"/>
              </a:rPr>
              <a:t>連携／検討</a:t>
            </a:r>
          </a:p>
        </p:txBody>
      </p:sp>
      <p:sp>
        <p:nvSpPr>
          <p:cNvPr id="125" name="角丸四角形吹き出し 124">
            <a:extLst>
              <a:ext uri="{FF2B5EF4-FFF2-40B4-BE49-F238E27FC236}">
                <a16:creationId xmlns:a16="http://schemas.microsoft.com/office/drawing/2014/main" id="{DFDCFAAB-1154-7D4F-B01A-F502F27D7702}"/>
              </a:ext>
            </a:extLst>
          </p:cNvPr>
          <p:cNvSpPr/>
          <p:nvPr/>
        </p:nvSpPr>
        <p:spPr>
          <a:xfrm>
            <a:off x="3792236" y="1368197"/>
            <a:ext cx="3631567" cy="684009"/>
          </a:xfrm>
          <a:prstGeom prst="wedgeRoundRectCallout">
            <a:avLst>
              <a:gd name="adj1" fmla="val 57041"/>
              <a:gd name="adj2" fmla="val -32413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  <a:cs typeface="+mn-cs"/>
              </a:rPr>
              <a:t>2020</a:t>
            </a:r>
            <a:r>
              <a:rPr kumimoji="1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  <a:cs typeface="+mn-cs"/>
              </a:rPr>
              <a:t>年度前半</a:t>
            </a:r>
            <a:endParaRPr kumimoji="1" lang="en-US" altLang="ja-JP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iryo" panose="020B0604030504040204" pitchFamily="34" charset="-128"/>
              <a:ea typeface="Meiryo" panose="020B0604030504040204" pitchFamily="34" charset="-128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  <a:cs typeface="+mn-cs"/>
              </a:rPr>
              <a:t>賑わいの継続的な可視化</a:t>
            </a:r>
            <a:endParaRPr kumimoji="1" lang="en-US" altLang="ja-JP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iryo" panose="020B0604030504040204" pitchFamily="34" charset="-128"/>
              <a:ea typeface="Meiryo" panose="020B0604030504040204" pitchFamily="34" charset="-128"/>
              <a:cs typeface="+mn-cs"/>
            </a:endParaRPr>
          </a:p>
        </p:txBody>
      </p:sp>
      <p:sp>
        <p:nvSpPr>
          <p:cNvPr id="126" name="テキスト ボックス 125">
            <a:extLst>
              <a:ext uri="{FF2B5EF4-FFF2-40B4-BE49-F238E27FC236}">
                <a16:creationId xmlns:a16="http://schemas.microsoft.com/office/drawing/2014/main" id="{E01A7F5E-33C0-BE44-8785-3D8AB27E474F}"/>
              </a:ext>
            </a:extLst>
          </p:cNvPr>
          <p:cNvSpPr txBox="1"/>
          <p:nvPr/>
        </p:nvSpPr>
        <p:spPr>
          <a:xfrm>
            <a:off x="179512" y="87015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  <a:cs typeface="+mn-cs"/>
              </a:rPr>
              <a:t>スケジュール</a:t>
            </a:r>
          </a:p>
        </p:txBody>
      </p:sp>
      <p:sp>
        <p:nvSpPr>
          <p:cNvPr id="128" name="テキスト ボックス 127">
            <a:extLst>
              <a:ext uri="{FF2B5EF4-FFF2-40B4-BE49-F238E27FC236}">
                <a16:creationId xmlns:a16="http://schemas.microsoft.com/office/drawing/2014/main" id="{AD7EA054-CEB5-CD41-978B-196B9AB74D04}"/>
              </a:ext>
            </a:extLst>
          </p:cNvPr>
          <p:cNvSpPr txBox="1"/>
          <p:nvPr/>
        </p:nvSpPr>
        <p:spPr>
          <a:xfrm>
            <a:off x="3307653" y="3059253"/>
            <a:ext cx="99257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  <a:cs typeface="+mn-cs"/>
              </a:rPr>
              <a:t>●機器の調達</a:t>
            </a:r>
          </a:p>
        </p:txBody>
      </p:sp>
      <p:sp>
        <p:nvSpPr>
          <p:cNvPr id="129" name="テキスト ボックス 128">
            <a:extLst>
              <a:ext uri="{FF2B5EF4-FFF2-40B4-BE49-F238E27FC236}">
                <a16:creationId xmlns:a16="http://schemas.microsoft.com/office/drawing/2014/main" id="{0012F3B3-93E9-344B-9EFE-72E824C37B9C}"/>
              </a:ext>
            </a:extLst>
          </p:cNvPr>
          <p:cNvSpPr txBox="1"/>
          <p:nvPr/>
        </p:nvSpPr>
        <p:spPr>
          <a:xfrm>
            <a:off x="3570386" y="2169107"/>
            <a:ext cx="126188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  <a:cs typeface="+mn-cs"/>
              </a:rPr>
              <a:t>●設置場所の確定</a:t>
            </a:r>
          </a:p>
        </p:txBody>
      </p:sp>
    </p:spTree>
    <p:extLst>
      <p:ext uri="{BB962C8B-B14F-4D97-AF65-F5344CB8AC3E}">
        <p14:creationId xmlns:p14="http://schemas.microsoft.com/office/powerpoint/2010/main" val="12936736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869C4EE7-1147-6849-B94C-1D312835230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F1AD08-0C53-46EB-A4D0-CA4B560F88CD}" type="slidenum">
              <a:rPr kumimoji="1" lang="ja-JP" altLang="en-US" smtClean="0"/>
              <a:t>14</a:t>
            </a:fld>
            <a:endParaRPr kumimoji="1" lang="ja-JP" altLang="en-US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CA7C673E-8685-884C-BA3E-B78B327B3B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2019</a:t>
            </a:r>
            <a:r>
              <a:rPr kumimoji="1" lang="ja-JP" altLang="en-US"/>
              <a:t>年度</a:t>
            </a:r>
            <a:r>
              <a:rPr kumimoji="1" lang="en-US" altLang="ja-JP" dirty="0"/>
              <a:t> </a:t>
            </a:r>
            <a:r>
              <a:rPr kumimoji="1" lang="ja-JP" altLang="en-US"/>
              <a:t>成果報告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700F117A-C463-374C-B467-2CF3B8B354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2153" y="1081821"/>
            <a:ext cx="8755662" cy="5639656"/>
          </a:xfrm>
        </p:spPr>
        <p:txBody>
          <a:bodyPr/>
          <a:lstStyle/>
          <a:p>
            <a:pPr marL="0" indent="0">
              <a:buNone/>
            </a:pPr>
            <a:r>
              <a:rPr kumimoji="1" lang="ja-JP" altLang="en-US" sz="4000">
                <a:solidFill>
                  <a:srgbClr val="FF0000"/>
                </a:solidFill>
              </a:rPr>
              <a:t>商店街</a:t>
            </a:r>
            <a:r>
              <a:rPr kumimoji="1" lang="ja-JP" altLang="en-US" sz="4000"/>
              <a:t>での実証</a:t>
            </a:r>
            <a:endParaRPr kumimoji="1" lang="en-US" altLang="ja-JP" sz="4000" dirty="0"/>
          </a:p>
          <a:p>
            <a:pPr marL="0" indent="0">
              <a:buNone/>
            </a:pPr>
            <a:r>
              <a:rPr kumimoji="1" lang="ja-JP" altLang="en-US"/>
              <a:t>（実証開始は</a:t>
            </a:r>
            <a:r>
              <a:rPr kumimoji="1" lang="ja-JP" altLang="en-US" b="1">
                <a:solidFill>
                  <a:schemeClr val="accent4"/>
                </a:solidFill>
              </a:rPr>
              <a:t>来年度</a:t>
            </a:r>
            <a:r>
              <a:rPr kumimoji="1" lang="en-US" altLang="ja-JP" b="1" dirty="0">
                <a:solidFill>
                  <a:schemeClr val="accent4"/>
                </a:solidFill>
              </a:rPr>
              <a:t>4</a:t>
            </a:r>
            <a:r>
              <a:rPr kumimoji="1" lang="ja-JP" altLang="en-US" b="1">
                <a:solidFill>
                  <a:schemeClr val="accent4"/>
                </a:solidFill>
              </a:rPr>
              <a:t>月以降</a:t>
            </a:r>
            <a:r>
              <a:rPr kumimoji="1" lang="ja-JP" altLang="en-US"/>
              <a:t>）</a:t>
            </a:r>
            <a:endParaRPr kumimoji="1" lang="en-US" altLang="ja-JP" dirty="0"/>
          </a:p>
          <a:p>
            <a:pPr marL="0" indent="0">
              <a:buNone/>
            </a:pPr>
            <a:endParaRPr kumimoji="1" lang="en-US" altLang="ja-JP" sz="4000" dirty="0"/>
          </a:p>
          <a:p>
            <a:pPr marL="285750" lvl="0" indent="-285750">
              <a:lnSpc>
                <a:spcPct val="100000"/>
              </a:lnSpc>
              <a:spcBef>
                <a:spcPts val="0"/>
              </a:spcBef>
              <a:defRPr/>
            </a:pPr>
            <a:r>
              <a:rPr lang="ja-JP" altLang="en-US" sz="3600">
                <a:solidFill>
                  <a:prstClr val="black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商店街における人流分析の</a:t>
            </a:r>
            <a:r>
              <a:rPr lang="en-US" altLang="ja-JP" sz="3600" dirty="0">
                <a:solidFill>
                  <a:prstClr val="black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FS</a:t>
            </a:r>
          </a:p>
          <a:p>
            <a:pPr marL="285750" lvl="0" indent="-285750">
              <a:lnSpc>
                <a:spcPct val="100000"/>
              </a:lnSpc>
              <a:spcBef>
                <a:spcPts val="0"/>
              </a:spcBef>
              <a:defRPr/>
            </a:pPr>
            <a:endParaRPr lang="en-US" altLang="ja-JP" sz="3600" dirty="0">
              <a:solidFill>
                <a:prstClr val="black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pPr marL="285750" lvl="0" indent="-285750">
              <a:lnSpc>
                <a:spcPct val="100000"/>
              </a:lnSpc>
              <a:spcBef>
                <a:spcPts val="0"/>
              </a:spcBef>
              <a:defRPr/>
            </a:pPr>
            <a:r>
              <a:rPr lang="ja-JP" altLang="en-US" sz="3600">
                <a:solidFill>
                  <a:srgbClr val="C0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賑わいの新指標を数学的に検討</a:t>
            </a:r>
            <a:endParaRPr lang="en-US" altLang="ja-JP" sz="3600" dirty="0">
              <a:solidFill>
                <a:srgbClr val="C00000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pPr marL="285750" lvl="0" indent="-285750">
              <a:lnSpc>
                <a:spcPct val="100000"/>
              </a:lnSpc>
              <a:spcBef>
                <a:spcPts val="0"/>
              </a:spcBef>
              <a:defRPr/>
            </a:pPr>
            <a:endParaRPr lang="en-US" altLang="ja-JP" sz="3600" dirty="0">
              <a:solidFill>
                <a:prstClr val="black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pPr marL="285750" lvl="0" indent="-285750">
              <a:lnSpc>
                <a:spcPct val="100000"/>
              </a:lnSpc>
              <a:spcBef>
                <a:spcPts val="0"/>
              </a:spcBef>
              <a:defRPr/>
            </a:pPr>
            <a:r>
              <a:rPr lang="ja-JP" altLang="en-US" sz="3600">
                <a:solidFill>
                  <a:prstClr val="black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回遊促進</a:t>
            </a:r>
            <a:r>
              <a:rPr lang="en-US" altLang="ja-JP" sz="3600" dirty="0">
                <a:solidFill>
                  <a:prstClr val="black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App</a:t>
            </a:r>
            <a:r>
              <a:rPr lang="ja-JP" altLang="en-US" sz="3600">
                <a:solidFill>
                  <a:prstClr val="black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の</a:t>
            </a:r>
            <a:r>
              <a:rPr lang="en-US" altLang="ja-JP" sz="3600" dirty="0">
                <a:solidFill>
                  <a:prstClr val="black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FS</a:t>
            </a:r>
            <a:endParaRPr lang="ja-JP" altLang="en-US" sz="3600">
              <a:solidFill>
                <a:prstClr val="black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endParaRPr kumimoji="1" lang="en-US" altLang="ja-JP" dirty="0"/>
          </a:p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969020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5E9A33BE-8C69-3D4A-BF54-FA96630E8FA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F1AD08-0C53-46EB-A4D0-CA4B560F88CD}" type="slidenum">
              <a:rPr kumimoji="1" lang="ja-JP" altLang="en-US" smtClean="0"/>
              <a:t>15</a:t>
            </a:fld>
            <a:endParaRPr kumimoji="1" lang="ja-JP" altLang="en-US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62B031CF-82BD-3646-A46B-81F4F8A510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/>
              <a:t>人流</a:t>
            </a:r>
            <a:r>
              <a:rPr kumimoji="1" lang="ja-JP" altLang="en-US"/>
              <a:t>分析の例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34E12B16-92F6-7B41-8893-5D8B755B80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338" y="1081821"/>
            <a:ext cx="8442814" cy="4640553"/>
          </a:xfrm>
        </p:spPr>
        <p:txBody>
          <a:bodyPr>
            <a:normAutofit/>
          </a:bodyPr>
          <a:lstStyle/>
          <a:p>
            <a:r>
              <a:rPr lang="ja-JP" altLang="en-US"/>
              <a:t>属性付きの来訪者の統計（歩行者通行量＋属性）</a:t>
            </a:r>
            <a:endParaRPr lang="en-US" altLang="ja-JP" dirty="0"/>
          </a:p>
          <a:p>
            <a:r>
              <a:rPr kumimoji="1" lang="ja-JP" altLang="en-US"/>
              <a:t>来訪者の詳細な分析</a:t>
            </a:r>
            <a:endParaRPr kumimoji="1" lang="en-US" altLang="ja-JP" dirty="0"/>
          </a:p>
          <a:p>
            <a:pPr marL="0" indent="0">
              <a:buNone/>
            </a:pPr>
            <a:r>
              <a:rPr lang="ja-JP" altLang="en-US"/>
              <a:t>　カメラ</a:t>
            </a:r>
            <a:r>
              <a:rPr lang="en-US" altLang="ja-JP" dirty="0"/>
              <a:t>1</a:t>
            </a:r>
            <a:r>
              <a:rPr lang="ja-JP" altLang="en-US"/>
              <a:t>（仏壇店様）</a:t>
            </a:r>
            <a:endParaRPr kumimoji="1" lang="en-US" altLang="ja-JP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ja-JP" altLang="en-US"/>
              <a:t>地下鉄からの来訪者数（属性付き）</a:t>
            </a:r>
            <a:endParaRPr lang="en-US" altLang="ja-JP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ja-JP" altLang="en-US"/>
              <a:t>地下鉄での退出（属性なし）</a:t>
            </a:r>
            <a:endParaRPr lang="en-US" altLang="ja-JP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ja-JP" altLang="en-US"/>
              <a:t>各時間帯の店舗への来訪数（属性付き）、退店数（属性なし）</a:t>
            </a:r>
            <a:endParaRPr lang="en-US" altLang="ja-JP" dirty="0"/>
          </a:p>
          <a:p>
            <a:pPr marL="0" indent="0">
              <a:buNone/>
            </a:pPr>
            <a:r>
              <a:rPr lang="ja-JP" altLang="en-US"/>
              <a:t>　カメラ</a:t>
            </a:r>
            <a:r>
              <a:rPr lang="en-US" altLang="ja-JP" dirty="0"/>
              <a:t>2</a:t>
            </a:r>
            <a:r>
              <a:rPr lang="ja-JP" altLang="en-US"/>
              <a:t>（商店街組合様）</a:t>
            </a:r>
            <a:endParaRPr lang="en-US" altLang="ja-JP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ja-JP" altLang="en-US"/>
              <a:t>地下鉄方面への移動（属性なし）</a:t>
            </a:r>
            <a:endParaRPr lang="en-US" altLang="ja-JP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ja-JP" altLang="en-US"/>
              <a:t>キャナルシティ方面への移動</a:t>
            </a:r>
            <a:endParaRPr lang="en-US" altLang="ja-JP" dirty="0"/>
          </a:p>
          <a:p>
            <a:pPr lvl="2">
              <a:buFont typeface="Arial" panose="020B0604020202020204" pitchFamily="34" charset="0"/>
              <a:buChar char="•"/>
            </a:pPr>
            <a:r>
              <a:rPr lang="ja-JP" altLang="en-US"/>
              <a:t>属性毎、時間帯での歩く速さ</a:t>
            </a:r>
            <a:endParaRPr lang="en-US" altLang="ja-JP" dirty="0"/>
          </a:p>
          <a:p>
            <a:pPr lvl="1"/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E8940568-A861-C44F-9C23-787178AD7D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7791" y="4681795"/>
            <a:ext cx="3276600" cy="19939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6" name="右矢印 5">
            <a:extLst>
              <a:ext uri="{FF2B5EF4-FFF2-40B4-BE49-F238E27FC236}">
                <a16:creationId xmlns:a16="http://schemas.microsoft.com/office/drawing/2014/main" id="{440BD239-7212-1B4B-B55D-9566FA0BD284}"/>
              </a:ext>
            </a:extLst>
          </p:cNvPr>
          <p:cNvSpPr/>
          <p:nvPr/>
        </p:nvSpPr>
        <p:spPr>
          <a:xfrm>
            <a:off x="4609745" y="5722374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4E24D66A-6F5A-294D-9301-D26547E48386}"/>
              </a:ext>
            </a:extLst>
          </p:cNvPr>
          <p:cNvSpPr txBox="1"/>
          <p:nvPr/>
        </p:nvSpPr>
        <p:spPr>
          <a:xfrm>
            <a:off x="3070846" y="6155302"/>
            <a:ext cx="22621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数学的手法の導入で</a:t>
            </a:r>
            <a:endParaRPr kumimoji="1" lang="en-US" altLang="ja-JP" dirty="0"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r>
              <a:rPr kumimoji="1"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より高度な分析</a:t>
            </a:r>
          </a:p>
        </p:txBody>
      </p:sp>
    </p:spTree>
    <p:extLst>
      <p:ext uri="{BB962C8B-B14F-4D97-AF65-F5344CB8AC3E}">
        <p14:creationId xmlns:p14="http://schemas.microsoft.com/office/powerpoint/2010/main" val="17682891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869C4EE7-1147-6849-B94C-1D312835230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F1AD08-0C53-46EB-A4D0-CA4B560F88CD}" type="slidenum">
              <a:rPr kumimoji="1" lang="ja-JP" altLang="en-US" smtClean="0"/>
              <a:t>16</a:t>
            </a:fld>
            <a:endParaRPr kumimoji="1" lang="ja-JP" altLang="en-US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CA7C673E-8685-884C-BA3E-B78B327B3B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2019</a:t>
            </a:r>
            <a:r>
              <a:rPr kumimoji="1" lang="ja-JP" altLang="en-US"/>
              <a:t>年度</a:t>
            </a:r>
            <a:r>
              <a:rPr kumimoji="1" lang="en-US" altLang="ja-JP" dirty="0"/>
              <a:t> </a:t>
            </a:r>
            <a:r>
              <a:rPr kumimoji="1" lang="ja-JP" altLang="en-US"/>
              <a:t>成果報告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700F117A-C463-374C-B467-2CF3B8B354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2153" y="1081821"/>
            <a:ext cx="8755662" cy="5639656"/>
          </a:xfrm>
        </p:spPr>
        <p:txBody>
          <a:bodyPr/>
          <a:lstStyle/>
          <a:p>
            <a:pPr marL="0" indent="0">
              <a:buNone/>
            </a:pPr>
            <a:r>
              <a:rPr kumimoji="1" lang="ja-JP" altLang="en-US" sz="4000">
                <a:solidFill>
                  <a:srgbClr val="FF0000"/>
                </a:solidFill>
              </a:rPr>
              <a:t>商店街</a:t>
            </a:r>
            <a:r>
              <a:rPr kumimoji="1" lang="ja-JP" altLang="en-US" sz="4000"/>
              <a:t>での実証</a:t>
            </a:r>
            <a:endParaRPr kumimoji="1" lang="en-US" altLang="ja-JP" sz="4000" dirty="0"/>
          </a:p>
          <a:p>
            <a:pPr marL="0" indent="0">
              <a:buNone/>
            </a:pPr>
            <a:r>
              <a:rPr kumimoji="1" lang="ja-JP" altLang="en-US"/>
              <a:t>（実証開始は</a:t>
            </a:r>
            <a:r>
              <a:rPr kumimoji="1" lang="ja-JP" altLang="en-US" b="1">
                <a:solidFill>
                  <a:schemeClr val="accent4"/>
                </a:solidFill>
              </a:rPr>
              <a:t>来年度</a:t>
            </a:r>
            <a:r>
              <a:rPr kumimoji="1" lang="en-US" altLang="ja-JP" b="1" dirty="0">
                <a:solidFill>
                  <a:schemeClr val="accent4"/>
                </a:solidFill>
              </a:rPr>
              <a:t>4</a:t>
            </a:r>
            <a:r>
              <a:rPr kumimoji="1" lang="ja-JP" altLang="en-US" b="1">
                <a:solidFill>
                  <a:schemeClr val="accent4"/>
                </a:solidFill>
              </a:rPr>
              <a:t>月以降</a:t>
            </a:r>
            <a:r>
              <a:rPr kumimoji="1" lang="ja-JP" altLang="en-US"/>
              <a:t>）</a:t>
            </a:r>
            <a:endParaRPr kumimoji="1" lang="en-US" altLang="ja-JP" dirty="0"/>
          </a:p>
          <a:p>
            <a:pPr marL="0" indent="0">
              <a:buNone/>
            </a:pPr>
            <a:endParaRPr kumimoji="1" lang="en-US" altLang="ja-JP" sz="4000" dirty="0"/>
          </a:p>
          <a:p>
            <a:pPr marL="285750" lvl="0" indent="-285750">
              <a:lnSpc>
                <a:spcPct val="100000"/>
              </a:lnSpc>
              <a:spcBef>
                <a:spcPts val="0"/>
              </a:spcBef>
              <a:defRPr/>
            </a:pPr>
            <a:r>
              <a:rPr lang="ja-JP" altLang="en-US" sz="3600">
                <a:solidFill>
                  <a:prstClr val="black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商店街における人流分析の</a:t>
            </a:r>
            <a:r>
              <a:rPr lang="en-US" altLang="ja-JP" sz="3600" dirty="0">
                <a:solidFill>
                  <a:prstClr val="black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FS</a:t>
            </a:r>
          </a:p>
          <a:p>
            <a:pPr marL="285750" lvl="0" indent="-285750">
              <a:lnSpc>
                <a:spcPct val="100000"/>
              </a:lnSpc>
              <a:spcBef>
                <a:spcPts val="0"/>
              </a:spcBef>
              <a:defRPr/>
            </a:pPr>
            <a:endParaRPr lang="en-US" altLang="ja-JP" sz="3600" dirty="0">
              <a:solidFill>
                <a:prstClr val="black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pPr marL="285750" lvl="0" indent="-285750">
              <a:lnSpc>
                <a:spcPct val="100000"/>
              </a:lnSpc>
              <a:spcBef>
                <a:spcPts val="0"/>
              </a:spcBef>
              <a:defRPr/>
            </a:pPr>
            <a:r>
              <a:rPr lang="ja-JP" altLang="en-US" sz="3600">
                <a:solidFill>
                  <a:prstClr val="black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賑わいの新指標を数学的に検討</a:t>
            </a:r>
            <a:endParaRPr lang="en-US" altLang="ja-JP" sz="3600" dirty="0">
              <a:solidFill>
                <a:prstClr val="black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pPr marL="285750" lvl="0" indent="-285750">
              <a:lnSpc>
                <a:spcPct val="100000"/>
              </a:lnSpc>
              <a:spcBef>
                <a:spcPts val="0"/>
              </a:spcBef>
              <a:defRPr/>
            </a:pPr>
            <a:endParaRPr lang="en-US" altLang="ja-JP" sz="3600" dirty="0">
              <a:solidFill>
                <a:prstClr val="black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pPr marL="285750" lvl="0" indent="-285750">
              <a:lnSpc>
                <a:spcPct val="100000"/>
              </a:lnSpc>
              <a:spcBef>
                <a:spcPts val="0"/>
              </a:spcBef>
              <a:defRPr/>
            </a:pPr>
            <a:r>
              <a:rPr lang="ja-JP" altLang="en-US" sz="3600">
                <a:solidFill>
                  <a:srgbClr val="C0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回遊促進</a:t>
            </a:r>
            <a:r>
              <a:rPr lang="en-US" altLang="ja-JP" sz="3600" dirty="0">
                <a:solidFill>
                  <a:srgbClr val="C0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App</a:t>
            </a:r>
            <a:r>
              <a:rPr lang="ja-JP" altLang="en-US" sz="3600">
                <a:solidFill>
                  <a:srgbClr val="C0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の</a:t>
            </a:r>
            <a:r>
              <a:rPr lang="en-US" altLang="ja-JP" sz="3600" dirty="0">
                <a:solidFill>
                  <a:srgbClr val="C0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FS</a:t>
            </a:r>
            <a:endParaRPr lang="ja-JP" altLang="en-US" sz="3600">
              <a:solidFill>
                <a:srgbClr val="C00000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endParaRPr kumimoji="1" lang="en-US" altLang="ja-JP" dirty="0"/>
          </a:p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359160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F5BA00D6-D9AE-9047-94E3-1AB3D92A8D4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7F1AD08-0C53-46EB-A4D0-CA4B560F88CD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209E8A9B-F1E2-7045-8C3C-8CFCC1B7A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ja-JP" altLang="en-US" sz="3600">
                <a:solidFill>
                  <a:prstClr val="black"/>
                </a:solidFill>
              </a:rPr>
              <a:t>賑わいコンパスガイドアプリ</a:t>
            </a:r>
            <a:endParaRPr kumimoji="1" lang="ja-JP" altLang="en-US"/>
          </a:p>
        </p:txBody>
      </p:sp>
      <p:sp>
        <p:nvSpPr>
          <p:cNvPr id="5" name="タイトル 1">
            <a:extLst>
              <a:ext uri="{FF2B5EF4-FFF2-40B4-BE49-F238E27FC236}">
                <a16:creationId xmlns:a16="http://schemas.microsoft.com/office/drawing/2014/main" id="{356C0AEC-10D5-7F43-8FEC-D315F95DC727}"/>
              </a:ext>
            </a:extLst>
          </p:cNvPr>
          <p:cNvSpPr txBox="1">
            <a:spLocks/>
          </p:cNvSpPr>
          <p:nvPr/>
        </p:nvSpPr>
        <p:spPr>
          <a:xfrm>
            <a:off x="251517" y="45273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323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  <a:cs typeface="+mj-cs"/>
              </a:rPr>
              <a:t>回遊の促進：</a:t>
            </a:r>
            <a:endParaRPr kumimoji="1" lang="ja-JP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iryo" panose="020B0604030504040204" pitchFamily="34" charset="-128"/>
              <a:ea typeface="Meiryo" panose="020B0604030504040204" pitchFamily="34" charset="-128"/>
              <a:cs typeface="メイリオ" panose="020B0604030504040204" pitchFamily="50" charset="-128"/>
            </a:endParaRPr>
          </a:p>
        </p:txBody>
      </p:sp>
      <p:pic>
        <p:nvPicPr>
          <p:cNvPr id="59" name="図 58">
            <a:extLst>
              <a:ext uri="{FF2B5EF4-FFF2-40B4-BE49-F238E27FC236}">
                <a16:creationId xmlns:a16="http://schemas.microsoft.com/office/drawing/2014/main" id="{1B94B4ED-BCB7-B546-90C8-C99C308320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463" y="2161017"/>
            <a:ext cx="7363073" cy="4759060"/>
          </a:xfrm>
          <a:prstGeom prst="rect">
            <a:avLst/>
          </a:prstGeom>
        </p:spPr>
      </p:pic>
      <p:sp>
        <p:nvSpPr>
          <p:cNvPr id="60" name="テキスト ボックス 59">
            <a:extLst>
              <a:ext uri="{FF2B5EF4-FFF2-40B4-BE49-F238E27FC236}">
                <a16:creationId xmlns:a16="http://schemas.microsoft.com/office/drawing/2014/main" id="{0C87DA9F-D907-B047-B679-7A3D98DA2083}"/>
              </a:ext>
            </a:extLst>
          </p:cNvPr>
          <p:cNvSpPr txBox="1"/>
          <p:nvPr/>
        </p:nvSpPr>
        <p:spPr>
          <a:xfrm>
            <a:off x="292467" y="1525047"/>
            <a:ext cx="77293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  <a:cs typeface="+mn-cs"/>
              </a:rPr>
              <a:t>キャンパスを訪れる一般来訪者向けの回遊アプリとしてリリース</a:t>
            </a:r>
          </a:p>
        </p:txBody>
      </p:sp>
      <p:pic>
        <p:nvPicPr>
          <p:cNvPr id="61" name="図 60" descr="電子機器 が含まれている画像&#10;&#10;自動的に生成された説明">
            <a:extLst>
              <a:ext uri="{FF2B5EF4-FFF2-40B4-BE49-F238E27FC236}">
                <a16:creationId xmlns:a16="http://schemas.microsoft.com/office/drawing/2014/main" id="{0D559C6E-B38D-1D4B-95C0-745A7E767F9E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2594" y="4659117"/>
            <a:ext cx="1008112" cy="1746144"/>
          </a:xfrm>
          <a:prstGeom prst="rect">
            <a:avLst/>
          </a:prstGeom>
        </p:spPr>
      </p:pic>
      <p:pic>
        <p:nvPicPr>
          <p:cNvPr id="62" name="図 61">
            <a:extLst>
              <a:ext uri="{FF2B5EF4-FFF2-40B4-BE49-F238E27FC236}">
                <a16:creationId xmlns:a16="http://schemas.microsoft.com/office/drawing/2014/main" id="{3208FAD7-B0BC-B44F-A4B1-887F3CDAFA6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5969" y="4210285"/>
            <a:ext cx="764484" cy="356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786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71A686D2-249A-FF43-91BE-CCF754526A5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7F1AD08-0C53-46EB-A4D0-CA4B560F88CD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8" name="直方体 7">
            <a:extLst>
              <a:ext uri="{FF2B5EF4-FFF2-40B4-BE49-F238E27FC236}">
                <a16:creationId xmlns:a16="http://schemas.microsoft.com/office/drawing/2014/main" id="{C8E08D11-FDFC-4D42-A5C4-C75B61B9A306}"/>
              </a:ext>
            </a:extLst>
          </p:cNvPr>
          <p:cNvSpPr/>
          <p:nvPr/>
        </p:nvSpPr>
        <p:spPr>
          <a:xfrm>
            <a:off x="2254323" y="5201900"/>
            <a:ext cx="6834549" cy="1417170"/>
          </a:xfrm>
          <a:prstGeom prst="cube">
            <a:avLst>
              <a:gd name="adj" fmla="val 32223"/>
            </a:avLst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 panose="020B0604030504040204" pitchFamily="34" charset="-128"/>
              <a:ea typeface="Meiryo" panose="020B0604030504040204" pitchFamily="34" charset="-128"/>
              <a:cs typeface="+mn-cs"/>
            </a:endParaRPr>
          </a:p>
        </p:txBody>
      </p:sp>
      <p:sp>
        <p:nvSpPr>
          <p:cNvPr id="10" name="直方体 9">
            <a:extLst>
              <a:ext uri="{FF2B5EF4-FFF2-40B4-BE49-F238E27FC236}">
                <a16:creationId xmlns:a16="http://schemas.microsoft.com/office/drawing/2014/main" id="{D1A7CD3A-3756-3F4C-B785-22E1612C0097}"/>
              </a:ext>
            </a:extLst>
          </p:cNvPr>
          <p:cNvSpPr/>
          <p:nvPr/>
        </p:nvSpPr>
        <p:spPr>
          <a:xfrm>
            <a:off x="3043715" y="4163428"/>
            <a:ext cx="6045158" cy="1501280"/>
          </a:xfrm>
          <a:prstGeom prst="cube">
            <a:avLst>
              <a:gd name="adj" fmla="val 25341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 panose="020B0604030504040204" pitchFamily="34" charset="-128"/>
              <a:ea typeface="Meiryo" panose="020B0604030504040204" pitchFamily="34" charset="-128"/>
              <a:cs typeface="+mn-cs"/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B8D15B84-CC61-E14B-98A5-D7EF62B588D4}"/>
              </a:ext>
            </a:extLst>
          </p:cNvPr>
          <p:cNvSpPr txBox="1"/>
          <p:nvPr/>
        </p:nvSpPr>
        <p:spPr>
          <a:xfrm>
            <a:off x="2685923" y="5868891"/>
            <a:ext cx="28637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  <a:cs typeface="+mn-cs"/>
              </a:rPr>
              <a:t>大学キャンパスでの</a:t>
            </a:r>
            <a:endParaRPr kumimoji="1" lang="en-US" altLang="ja-JP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iryo" panose="020B0604030504040204" pitchFamily="34" charset="-128"/>
              <a:ea typeface="Meiryo" panose="020B0604030504040204" pitchFamily="34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  <a:cs typeface="+mn-cs"/>
              </a:rPr>
              <a:t>実証（</a:t>
            </a:r>
            <a: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  <a:cs typeface="+mn-cs"/>
              </a:rPr>
              <a:t>2014</a:t>
            </a:r>
            <a:r>
              <a:rPr kumimoji="1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  <a:cs typeface="+mn-cs"/>
              </a:rPr>
              <a:t>年度</a:t>
            </a:r>
            <a: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  <a:cs typeface="+mn-cs"/>
              </a:rPr>
              <a:t>〜</a:t>
            </a:r>
            <a:r>
              <a:rPr kumimoji="1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  <a:cs typeface="+mn-cs"/>
              </a:rPr>
              <a:t>）</a:t>
            </a:r>
            <a:endParaRPr kumimoji="1" lang="en-US" altLang="ja-JP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iryo" panose="020B0604030504040204" pitchFamily="34" charset="-128"/>
              <a:ea typeface="Meiryo" panose="020B0604030504040204" pitchFamily="34" charset="-128"/>
              <a:cs typeface="+mn-cs"/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48F3CC54-D2F2-5149-9D20-59E8314D72D8}"/>
              </a:ext>
            </a:extLst>
          </p:cNvPr>
          <p:cNvSpPr txBox="1"/>
          <p:nvPr/>
        </p:nvSpPr>
        <p:spPr>
          <a:xfrm>
            <a:off x="2947435" y="4821679"/>
            <a:ext cx="23407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  <a:cs typeface="+mn-cs"/>
              </a:rPr>
              <a:t>商店街での実証</a:t>
            </a:r>
            <a:endParaRPr kumimoji="1" lang="en-US" altLang="ja-JP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iryo" panose="020B0604030504040204" pitchFamily="34" charset="-128"/>
              <a:ea typeface="Meiryo" panose="020B0604030504040204" pitchFamily="34" charset="-128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  <a:cs typeface="+mn-cs"/>
              </a:rPr>
              <a:t>（</a:t>
            </a:r>
            <a:r>
              <a:rPr kumimoji="1" lang="en-US" altLang="ja-JP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  <a:cs typeface="+mn-cs"/>
              </a:rPr>
              <a:t>2019</a:t>
            </a:r>
            <a:r>
              <a:rPr kumimoji="1" lang="ja-JP" altLang="en-US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  <a:cs typeface="+mn-cs"/>
              </a:rPr>
              <a:t>年度</a:t>
            </a:r>
            <a:r>
              <a:rPr kumimoji="1" lang="en-US" altLang="ja-JP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  <a:cs typeface="+mn-cs"/>
              </a:rPr>
              <a:t>〜</a:t>
            </a:r>
            <a:r>
              <a:rPr kumimoji="1" lang="ja-JP" altLang="en-US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  <a:cs typeface="+mn-cs"/>
              </a:rPr>
              <a:t>）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529AAE80-5344-7E47-94A3-B1A012A7498E}"/>
              </a:ext>
            </a:extLst>
          </p:cNvPr>
          <p:cNvSpPr txBox="1"/>
          <p:nvPr/>
        </p:nvSpPr>
        <p:spPr>
          <a:xfrm>
            <a:off x="5179562" y="6024323"/>
            <a:ext cx="3249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  <a:cs typeface="+mn-cs"/>
              </a:rPr>
              <a:t>キャンパス人流解析実証実験</a:t>
            </a:r>
            <a:endParaRPr kumimoji="1" lang="en-US" altLang="ja-JP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iryo" panose="020B0604030504040204" pitchFamily="34" charset="-128"/>
              <a:ea typeface="Meiryo" panose="020B0604030504040204" pitchFamily="34" charset="-128"/>
              <a:cs typeface="+mn-cs"/>
            </a:endParaRPr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75A31537-A120-6C4D-8393-20D39A60F585}"/>
              </a:ext>
            </a:extLst>
          </p:cNvPr>
          <p:cNvSpPr/>
          <p:nvPr/>
        </p:nvSpPr>
        <p:spPr>
          <a:xfrm>
            <a:off x="4974011" y="4692943"/>
            <a:ext cx="382832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  <a:cs typeface="+mn-cs"/>
              </a:rPr>
              <a:t>商店街における人流分析の</a:t>
            </a:r>
            <a: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  <a:cs typeface="+mn-cs"/>
              </a:rPr>
              <a:t>FS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  <a:cs typeface="+mn-cs"/>
              </a:rPr>
              <a:t>賑わいの新指標を数学的に検討</a:t>
            </a:r>
            <a:endParaRPr kumimoji="1" lang="en-US" altLang="ja-JP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iryo" panose="020B0604030504040204" pitchFamily="34" charset="-128"/>
              <a:ea typeface="Meiryo" panose="020B0604030504040204" pitchFamily="34" charset="-128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  <a:cs typeface="+mn-cs"/>
              </a:rPr>
              <a:t>回遊促進</a:t>
            </a:r>
            <a: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  <a:cs typeface="+mn-cs"/>
              </a:rPr>
              <a:t>App</a:t>
            </a:r>
            <a:r>
              <a:rPr kumimoji="1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  <a:cs typeface="+mn-cs"/>
              </a:rPr>
              <a:t>の</a:t>
            </a:r>
            <a: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  <a:cs typeface="+mn-cs"/>
              </a:rPr>
              <a:t>FS</a:t>
            </a: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7" name="直方体 16">
            <a:extLst>
              <a:ext uri="{FF2B5EF4-FFF2-40B4-BE49-F238E27FC236}">
                <a16:creationId xmlns:a16="http://schemas.microsoft.com/office/drawing/2014/main" id="{09E084FA-B459-3342-B08F-2555185D2CD1}"/>
              </a:ext>
            </a:extLst>
          </p:cNvPr>
          <p:cNvSpPr/>
          <p:nvPr/>
        </p:nvSpPr>
        <p:spPr>
          <a:xfrm>
            <a:off x="3982180" y="2593768"/>
            <a:ext cx="5106693" cy="1950912"/>
          </a:xfrm>
          <a:prstGeom prst="cube">
            <a:avLst>
              <a:gd name="adj" fmla="val 20009"/>
            </a:avLst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 panose="020B0604030504040204" pitchFamily="34" charset="-128"/>
              <a:ea typeface="Meiryo" panose="020B0604030504040204" pitchFamily="34" charset="-128"/>
              <a:cs typeface="+mn-cs"/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A289E7E9-C632-404F-B6E1-4DF97EF61F8E}"/>
              </a:ext>
            </a:extLst>
          </p:cNvPr>
          <p:cNvSpPr txBox="1"/>
          <p:nvPr/>
        </p:nvSpPr>
        <p:spPr>
          <a:xfrm>
            <a:off x="3982180" y="3107774"/>
            <a:ext cx="36927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  <a:cs typeface="+mn-cs"/>
              </a:rPr>
              <a:t>社会実証実験（</a:t>
            </a:r>
            <a:r>
              <a:rPr kumimoji="1" lang="en-US" altLang="ja-JP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  <a:cs typeface="+mn-cs"/>
              </a:rPr>
              <a:t>2020</a:t>
            </a:r>
            <a:r>
              <a:rPr kumimoji="1" lang="ja-JP" altLang="en-US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  <a:cs typeface="+mn-cs"/>
              </a:rPr>
              <a:t>年度</a:t>
            </a:r>
            <a:r>
              <a:rPr kumimoji="1" lang="en-US" altLang="ja-JP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  <a:cs typeface="+mn-cs"/>
              </a:rPr>
              <a:t>〜</a:t>
            </a:r>
            <a:r>
              <a:rPr kumimoji="1" lang="ja-JP" altLang="en-US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  <a:cs typeface="+mn-cs"/>
              </a:rPr>
              <a:t>）</a:t>
            </a:r>
            <a:endParaRPr kumimoji="1" lang="en-US" altLang="ja-JP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iryo" panose="020B0604030504040204" pitchFamily="34" charset="-128"/>
              <a:ea typeface="Meiryo" panose="020B0604030504040204" pitchFamily="34" charset="-128"/>
              <a:cs typeface="+mn-cs"/>
            </a:endParaRPr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3107380B-273E-6A43-8F06-9798042B0016}"/>
              </a:ext>
            </a:extLst>
          </p:cNvPr>
          <p:cNvSpPr/>
          <p:nvPr/>
        </p:nvSpPr>
        <p:spPr>
          <a:xfrm>
            <a:off x="3974877" y="3405135"/>
            <a:ext cx="496855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ja-JP" altLang="en-US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  <a:cs typeface="+mn-cs"/>
              </a:rPr>
              <a:t>数学手法による賑わい分析の実証</a:t>
            </a:r>
            <a:endParaRPr kumimoji="1" lang="en-US" altLang="ja-JP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iryo UI" panose="020B0604030504040204" pitchFamily="34" charset="-128"/>
              <a:ea typeface="Meiryo UI" panose="020B0604030504040204" pitchFamily="34" charset="-128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ja-JP" altLang="en-US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  <a:cs typeface="+mn-cs"/>
              </a:rPr>
              <a:t>回遊促進ツアーコンテンツの作成</a:t>
            </a:r>
            <a:endParaRPr kumimoji="1" lang="en-US" altLang="ja-JP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iryo UI" panose="020B0604030504040204" pitchFamily="34" charset="-128"/>
              <a:ea typeface="Meiryo UI" panose="020B0604030504040204" pitchFamily="34" charset="-128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ja-JP" altLang="en-US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  <a:cs typeface="+mn-cs"/>
              </a:rPr>
              <a:t>他のプラットフォームとのデータ連携</a:t>
            </a:r>
            <a:endParaRPr kumimoji="1" lang="en-US" altLang="ja-JP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iryo" panose="020B0604030504040204" pitchFamily="34" charset="-128"/>
              <a:ea typeface="Meiryo" panose="020B0604030504040204" pitchFamily="34" charset="-128"/>
              <a:cs typeface="+mn-cs"/>
            </a:endParaRPr>
          </a:p>
        </p:txBody>
      </p:sp>
      <p:sp>
        <p:nvSpPr>
          <p:cNvPr id="20" name="直方体 19">
            <a:extLst>
              <a:ext uri="{FF2B5EF4-FFF2-40B4-BE49-F238E27FC236}">
                <a16:creationId xmlns:a16="http://schemas.microsoft.com/office/drawing/2014/main" id="{72DA4B1E-E404-6442-977B-827456B06CC0}"/>
              </a:ext>
            </a:extLst>
          </p:cNvPr>
          <p:cNvSpPr/>
          <p:nvPr/>
        </p:nvSpPr>
        <p:spPr>
          <a:xfrm>
            <a:off x="4572000" y="1129107"/>
            <a:ext cx="4516872" cy="1840168"/>
          </a:xfrm>
          <a:prstGeom prst="cube">
            <a:avLst>
              <a:gd name="adj" fmla="val 21730"/>
            </a:avLst>
          </a:prstGeom>
          <a:solidFill>
            <a:schemeClr val="accent1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 panose="020B0604030504040204" pitchFamily="34" charset="-128"/>
              <a:ea typeface="Meiryo" panose="020B0604030504040204" pitchFamily="34" charset="-128"/>
              <a:cs typeface="+mn-cs"/>
            </a:endParaRPr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1D4C29D6-030E-9741-8916-2E201899330C}"/>
              </a:ext>
            </a:extLst>
          </p:cNvPr>
          <p:cNvSpPr/>
          <p:nvPr/>
        </p:nvSpPr>
        <p:spPr>
          <a:xfrm>
            <a:off x="4601208" y="1610208"/>
            <a:ext cx="421438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  <a:cs typeface="+mn-cs"/>
              </a:rPr>
              <a:t>賑わい分析</a:t>
            </a:r>
            <a:r>
              <a:rPr kumimoji="1" lang="en" altLang="ja-JP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  <a:cs typeface="+mn-cs"/>
              </a:rPr>
              <a:t>BI</a:t>
            </a:r>
            <a:r>
              <a:rPr kumimoji="1" lang="ja-JP" altLang="en-US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  <a:cs typeface="+mn-cs"/>
              </a:rPr>
              <a:t>ツールのリリース。川端商店街で活用（</a:t>
            </a:r>
            <a:r>
              <a:rPr kumimoji="1" lang="en-US" altLang="ja-JP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  <a:cs typeface="+mn-cs"/>
              </a:rPr>
              <a:t>2021</a:t>
            </a:r>
            <a:r>
              <a:rPr kumimoji="1" lang="ja-JP" altLang="en-US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  <a:cs typeface="+mn-cs"/>
              </a:rPr>
              <a:t>年度末）</a:t>
            </a:r>
            <a:endParaRPr kumimoji="1" lang="en-US" altLang="ja-JP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iryo" panose="020B0604030504040204" pitchFamily="34" charset="-128"/>
              <a:ea typeface="Meiryo" panose="020B0604030504040204" pitchFamily="34" charset="-128"/>
              <a:cs typeface="+mn-cs"/>
            </a:endParaRPr>
          </a:p>
        </p:txBody>
      </p:sp>
      <p:pic>
        <p:nvPicPr>
          <p:cNvPr id="22" name="図 21" descr="IMG_20140922_150653.jpg">
            <a:extLst>
              <a:ext uri="{FF2B5EF4-FFF2-40B4-BE49-F238E27FC236}">
                <a16:creationId xmlns:a16="http://schemas.microsoft.com/office/drawing/2014/main" id="{A94D7AFD-EF6F-D241-90E9-FD6CBE14027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54897" y="5645280"/>
            <a:ext cx="683195" cy="910928"/>
          </a:xfrm>
          <a:prstGeom prst="rect">
            <a:avLst/>
          </a:prstGeom>
          <a:ln>
            <a:noFill/>
          </a:ln>
        </p:spPr>
      </p:pic>
      <p:sp>
        <p:nvSpPr>
          <p:cNvPr id="27" name="四角形吹き出し 26">
            <a:extLst>
              <a:ext uri="{FF2B5EF4-FFF2-40B4-BE49-F238E27FC236}">
                <a16:creationId xmlns:a16="http://schemas.microsoft.com/office/drawing/2014/main" id="{DC8EDF1C-E4FC-934D-833B-481D251CF9C3}"/>
              </a:ext>
            </a:extLst>
          </p:cNvPr>
          <p:cNvSpPr/>
          <p:nvPr/>
        </p:nvSpPr>
        <p:spPr>
          <a:xfrm>
            <a:off x="1054897" y="5623169"/>
            <a:ext cx="683195" cy="933039"/>
          </a:xfrm>
          <a:prstGeom prst="wedgeRectCallout">
            <a:avLst>
              <a:gd name="adj1" fmla="val 174690"/>
              <a:gd name="adj2" fmla="val -3006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33" name="図 32">
            <a:extLst>
              <a:ext uri="{FF2B5EF4-FFF2-40B4-BE49-F238E27FC236}">
                <a16:creationId xmlns:a16="http://schemas.microsoft.com/office/drawing/2014/main" id="{DAD0DD45-B13A-1140-963C-1CB3BBAD68C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LightScree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755" y="2757786"/>
            <a:ext cx="2273728" cy="1278972"/>
          </a:xfrm>
          <a:prstGeom prst="rect">
            <a:avLst/>
          </a:prstGeom>
        </p:spPr>
      </p:pic>
      <p:sp>
        <p:nvSpPr>
          <p:cNvPr id="34" name="正方形/長方形 33">
            <a:extLst>
              <a:ext uri="{FF2B5EF4-FFF2-40B4-BE49-F238E27FC236}">
                <a16:creationId xmlns:a16="http://schemas.microsoft.com/office/drawing/2014/main" id="{EAC9A24D-D0F2-814A-890B-C9FB471BA8EA}"/>
              </a:ext>
            </a:extLst>
          </p:cNvPr>
          <p:cNvSpPr/>
          <p:nvPr/>
        </p:nvSpPr>
        <p:spPr>
          <a:xfrm>
            <a:off x="341667" y="4025222"/>
            <a:ext cx="18774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  <a:cs typeface="+mn-cs"/>
              </a:rPr>
              <a:t>モビリティ部会提供映像</a:t>
            </a:r>
            <a:endParaRPr kumimoji="1" lang="en-US" altLang="ja-JP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iryo" panose="020B0604030504040204" pitchFamily="34" charset="-128"/>
              <a:ea typeface="Meiryo" panose="020B0604030504040204" pitchFamily="34" charset="-128"/>
              <a:cs typeface="+mn-cs"/>
            </a:endParaRPr>
          </a:p>
        </p:txBody>
      </p:sp>
      <p:sp>
        <p:nvSpPr>
          <p:cNvPr id="35" name="正方形/長方形 34">
            <a:extLst>
              <a:ext uri="{FF2B5EF4-FFF2-40B4-BE49-F238E27FC236}">
                <a16:creationId xmlns:a16="http://schemas.microsoft.com/office/drawing/2014/main" id="{27854F20-4BB7-3145-97C1-DBFEF346F0DC}"/>
              </a:ext>
            </a:extLst>
          </p:cNvPr>
          <p:cNvSpPr/>
          <p:nvPr/>
        </p:nvSpPr>
        <p:spPr>
          <a:xfrm>
            <a:off x="4507866" y="2309790"/>
            <a:ext cx="443242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ja-JP" altLang="en-US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  <a:cs typeface="+mn-cs"/>
              </a:rPr>
              <a:t>賑わいの分析のためのデータ集積</a:t>
            </a:r>
            <a:endParaRPr kumimoji="1" lang="en-US" altLang="ja-JP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iryo" panose="020B0604030504040204" pitchFamily="34" charset="-128"/>
              <a:ea typeface="Meiryo" panose="020B0604030504040204" pitchFamily="34" charset="-128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ja-JP" altLang="en-US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  <a:cs typeface="+mn-cs"/>
              </a:rPr>
              <a:t>賑わい状況可視化</a:t>
            </a:r>
          </a:p>
        </p:txBody>
      </p:sp>
      <p:sp>
        <p:nvSpPr>
          <p:cNvPr id="36" name="四角形吹き出し 35">
            <a:extLst>
              <a:ext uri="{FF2B5EF4-FFF2-40B4-BE49-F238E27FC236}">
                <a16:creationId xmlns:a16="http://schemas.microsoft.com/office/drawing/2014/main" id="{B62B9F8A-04C3-9C4E-B2E7-666C170FBD8D}"/>
              </a:ext>
            </a:extLst>
          </p:cNvPr>
          <p:cNvSpPr/>
          <p:nvPr/>
        </p:nvSpPr>
        <p:spPr>
          <a:xfrm>
            <a:off x="184185" y="2764540"/>
            <a:ext cx="2213844" cy="1272218"/>
          </a:xfrm>
          <a:prstGeom prst="wedgeRectCallout">
            <a:avLst>
              <a:gd name="adj1" fmla="val 83510"/>
              <a:gd name="adj2" fmla="val 8162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63" name="四角形吹き出し 62">
            <a:extLst>
              <a:ext uri="{FF2B5EF4-FFF2-40B4-BE49-F238E27FC236}">
                <a16:creationId xmlns:a16="http://schemas.microsoft.com/office/drawing/2014/main" id="{D5B95087-3369-7644-AC61-0F1B9026541D}"/>
              </a:ext>
            </a:extLst>
          </p:cNvPr>
          <p:cNvSpPr/>
          <p:nvPr/>
        </p:nvSpPr>
        <p:spPr>
          <a:xfrm>
            <a:off x="173452" y="4269352"/>
            <a:ext cx="2273728" cy="921492"/>
          </a:xfrm>
          <a:prstGeom prst="wedgeRectCallout">
            <a:avLst>
              <a:gd name="adj1" fmla="val 79256"/>
              <a:gd name="adj2" fmla="val 16126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64" name="正方形/長方形 63">
            <a:extLst>
              <a:ext uri="{FF2B5EF4-FFF2-40B4-BE49-F238E27FC236}">
                <a16:creationId xmlns:a16="http://schemas.microsoft.com/office/drawing/2014/main" id="{4232A730-53F4-774D-9CE3-E7F2205BD8D4}"/>
              </a:ext>
            </a:extLst>
          </p:cNvPr>
          <p:cNvSpPr/>
          <p:nvPr/>
        </p:nvSpPr>
        <p:spPr>
          <a:xfrm>
            <a:off x="447386" y="5218726"/>
            <a:ext cx="154882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  <a:cs typeface="+mn-cs"/>
              </a:rPr>
              <a:t>キャンパス回遊</a:t>
            </a:r>
            <a:r>
              <a:rPr kumimoji="1" lang="en-US" altLang="ja-JP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  <a:cs typeface="+mn-cs"/>
              </a:rPr>
              <a:t>APP</a:t>
            </a:r>
          </a:p>
        </p:txBody>
      </p:sp>
      <p:sp>
        <p:nvSpPr>
          <p:cNvPr id="65" name="テキスト ボックス 64">
            <a:extLst>
              <a:ext uri="{FF2B5EF4-FFF2-40B4-BE49-F238E27FC236}">
                <a16:creationId xmlns:a16="http://schemas.microsoft.com/office/drawing/2014/main" id="{39D0AE41-173A-7445-83C3-C89C4F80CDCD}"/>
              </a:ext>
            </a:extLst>
          </p:cNvPr>
          <p:cNvSpPr txBox="1"/>
          <p:nvPr/>
        </p:nvSpPr>
        <p:spPr>
          <a:xfrm>
            <a:off x="1126076" y="6346730"/>
            <a:ext cx="56938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  <a:cs typeface="+mn-cs"/>
              </a:rPr>
              <a:t>P-Sen</a:t>
            </a:r>
            <a:endParaRPr kumimoji="1" lang="ja-JP" altLang="en-US" sz="10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 panose="020B0604030504040204" pitchFamily="34" charset="-128"/>
              <a:ea typeface="Meiryo" panose="020B0604030504040204" pitchFamily="34" charset="-128"/>
              <a:cs typeface="+mn-cs"/>
            </a:endParaRPr>
          </a:p>
        </p:txBody>
      </p:sp>
      <p:sp>
        <p:nvSpPr>
          <p:cNvPr id="28" name="四角形吹き出し 27">
            <a:extLst>
              <a:ext uri="{FF2B5EF4-FFF2-40B4-BE49-F238E27FC236}">
                <a16:creationId xmlns:a16="http://schemas.microsoft.com/office/drawing/2014/main" id="{9BA8FB47-1634-FB40-9109-735FAD5FB5F3}"/>
              </a:ext>
            </a:extLst>
          </p:cNvPr>
          <p:cNvSpPr/>
          <p:nvPr/>
        </p:nvSpPr>
        <p:spPr>
          <a:xfrm>
            <a:off x="66856" y="1092836"/>
            <a:ext cx="4433707" cy="1541767"/>
          </a:xfrm>
          <a:prstGeom prst="wedgeRectCallout">
            <a:avLst>
              <a:gd name="adj1" fmla="val 55585"/>
              <a:gd name="adj2" fmla="val 33890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9A49BC06-DB18-4748-8268-7046EAC9BC6D}"/>
              </a:ext>
            </a:extLst>
          </p:cNvPr>
          <p:cNvSpPr txBox="1"/>
          <p:nvPr/>
        </p:nvSpPr>
        <p:spPr>
          <a:xfrm>
            <a:off x="77938" y="1120244"/>
            <a:ext cx="44324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  <a:cs typeface="+mn-cs"/>
              </a:rPr>
              <a:t>誰</a:t>
            </a:r>
            <a:r>
              <a:rPr kumimoji="1" lang="ja-JP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  <a:cs typeface="+mn-cs"/>
              </a:rPr>
              <a:t>でもが訪れたくなるまち</a:t>
            </a:r>
            <a:r>
              <a:rPr kumimoji="1" lang="ja-JP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  <a:cs typeface="+mn-cs"/>
              </a:rPr>
              <a:t>をつくる。</a:t>
            </a:r>
            <a:endParaRPr kumimoji="1" lang="en-US" altLang="ja-JP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メイリオ" panose="020B0604030504040204" pitchFamily="50" charset="-128"/>
              <a:ea typeface="メイリオ" panose="020B0604030504040204" pitchFamily="50" charset="-128"/>
              <a:cs typeface="+mn-cs"/>
            </a:endParaRPr>
          </a:p>
          <a:p>
            <a:pPr marL="285750" marR="0" lvl="0" indent="-285750" algn="l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ja-JP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  <a:cs typeface="+mn-cs"/>
              </a:rPr>
              <a:t>「</a:t>
            </a:r>
            <a:r>
              <a:rPr kumimoji="1" lang="ja-JP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  <a:cs typeface="+mn-cs"/>
              </a:rPr>
              <a:t>賑わい創出」によるまちに</a:t>
            </a:r>
            <a:r>
              <a:rPr kumimoji="1" lang="ja-JP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  <a:cs typeface="+mn-cs"/>
              </a:rPr>
              <a:t>出掛ける動機付け</a:t>
            </a:r>
            <a:endParaRPr kumimoji="1" lang="en-US" altLang="ja-JP" sz="2400" b="0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メイリオ" panose="020B0604030504040204" pitchFamily="50" charset="-128"/>
              <a:ea typeface="メイリオ" panose="020B0604030504040204" pitchFamily="50" charset="-128"/>
              <a:cs typeface="+mn-cs"/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CF5DE990-E179-B749-BE86-AA78E27CFD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1666" y="4338828"/>
            <a:ext cx="1877437" cy="849643"/>
          </a:xfrm>
          <a:prstGeom prst="rect">
            <a:avLst/>
          </a:prstGeom>
        </p:spPr>
      </p:pic>
      <p:sp>
        <p:nvSpPr>
          <p:cNvPr id="31" name="タイトル 1">
            <a:extLst>
              <a:ext uri="{FF2B5EF4-FFF2-40B4-BE49-F238E27FC236}">
                <a16:creationId xmlns:a16="http://schemas.microsoft.com/office/drawing/2014/main" id="{BE83454B-3CB3-0C41-81A9-1ACA84987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0542" y="56367"/>
            <a:ext cx="5923336" cy="832286"/>
          </a:xfrm>
        </p:spPr>
        <p:txBody>
          <a:bodyPr>
            <a:normAutofit/>
          </a:bodyPr>
          <a:lstStyle/>
          <a:p>
            <a:r>
              <a:rPr kumimoji="1" lang="en" altLang="ja-JP" sz="3200">
                <a:solidFill>
                  <a:prstClr val="black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R2-R3</a:t>
            </a:r>
            <a:r>
              <a:rPr kumimoji="1" lang="ja-JP" altLang="en-US" sz="3200">
                <a:solidFill>
                  <a:prstClr val="black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年度</a:t>
            </a:r>
            <a:r>
              <a:rPr kumimoji="1" lang="en-US" altLang="ja-JP" sz="3200" dirty="0">
                <a:solidFill>
                  <a:prstClr val="black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 </a:t>
            </a:r>
            <a:r>
              <a:rPr kumimoji="1" lang="ja-JP" altLang="en-US" sz="3200">
                <a:solidFill>
                  <a:prstClr val="black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研究計画</a:t>
            </a:r>
            <a:endParaRPr kumimoji="1" lang="ja-JP" altLang="en-US" sz="3200"/>
          </a:p>
        </p:txBody>
      </p:sp>
    </p:spTree>
    <p:extLst>
      <p:ext uri="{BB962C8B-B14F-4D97-AF65-F5344CB8AC3E}">
        <p14:creationId xmlns:p14="http://schemas.microsoft.com/office/powerpoint/2010/main" val="1380956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4B96A866-D17B-9045-8EE9-5EAEA9AE02F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F1AD08-0C53-46EB-A4D0-CA4B560F88CD}" type="slidenum">
              <a:rPr kumimoji="1" lang="ja-JP" altLang="en-US" smtClean="0"/>
              <a:t>19</a:t>
            </a:fld>
            <a:endParaRPr kumimoji="1" lang="ja-JP" altLang="en-US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8CDC6878-44BC-CF45-B0AC-3E3608D4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Smart Compass </a:t>
            </a:r>
            <a:r>
              <a:rPr kumimoji="1" lang="ja-JP" altLang="en-US"/>
              <a:t>概要</a:t>
            </a: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66ECA4B0-B6F7-D544-BA87-9629D71ED03D}"/>
              </a:ext>
            </a:extLst>
          </p:cNvPr>
          <p:cNvSpPr txBox="1"/>
          <p:nvPr/>
        </p:nvSpPr>
        <p:spPr>
          <a:xfrm>
            <a:off x="1610542" y="3468449"/>
            <a:ext cx="44183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600" b="1" dirty="0">
                <a:latin typeface="Meiryo" panose="020B0604030504040204" pitchFamily="34" charset="-128"/>
                <a:ea typeface="Meiryo" panose="020B0604030504040204" pitchFamily="34" charset="-128"/>
              </a:rPr>
              <a:t>3.</a:t>
            </a:r>
            <a:r>
              <a:rPr kumimoji="1" lang="ja-JP" altLang="en-US" sz="1600" b="1">
                <a:latin typeface="Meiryo" panose="020B0604030504040204" pitchFamily="34" charset="-128"/>
                <a:ea typeface="Meiryo" panose="020B0604030504040204" pitchFamily="34" charset="-128"/>
              </a:rPr>
              <a:t>ダウンロードコンテンツから目的地を設定</a:t>
            </a:r>
          </a:p>
        </p:txBody>
      </p:sp>
      <p:grpSp>
        <p:nvGrpSpPr>
          <p:cNvPr id="22" name="グループ化 21">
            <a:extLst>
              <a:ext uri="{FF2B5EF4-FFF2-40B4-BE49-F238E27FC236}">
                <a16:creationId xmlns:a16="http://schemas.microsoft.com/office/drawing/2014/main" id="{F3697BEB-D514-AD40-8CF7-D95C8D3CA2D2}"/>
              </a:ext>
            </a:extLst>
          </p:cNvPr>
          <p:cNvGrpSpPr/>
          <p:nvPr/>
        </p:nvGrpSpPr>
        <p:grpSpPr>
          <a:xfrm>
            <a:off x="2192235" y="3774312"/>
            <a:ext cx="5149863" cy="2916855"/>
            <a:chOff x="1280295" y="1184525"/>
            <a:chExt cx="9472582" cy="5750574"/>
          </a:xfrm>
        </p:grpSpPr>
        <p:sp>
          <p:nvSpPr>
            <p:cNvPr id="23" name="テキスト ボックス 22">
              <a:extLst>
                <a:ext uri="{FF2B5EF4-FFF2-40B4-BE49-F238E27FC236}">
                  <a16:creationId xmlns:a16="http://schemas.microsoft.com/office/drawing/2014/main" id="{DF1D8172-1D3C-ED4B-8B60-FBA799981E04}"/>
                </a:ext>
              </a:extLst>
            </p:cNvPr>
            <p:cNvSpPr txBox="1"/>
            <p:nvPr/>
          </p:nvSpPr>
          <p:spPr>
            <a:xfrm>
              <a:off x="1280295" y="5706901"/>
              <a:ext cx="2733886" cy="11832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1100" b="1" dirty="0"/>
                <a:t>① </a:t>
              </a:r>
              <a:r>
                <a:rPr lang="ja-JP" altLang="en-US" sz="1100" b="1"/>
                <a:t>ダウンロード</a:t>
              </a:r>
              <a:r>
                <a:rPr kumimoji="1" lang="ja-JP" altLang="en-US" sz="1100" b="1"/>
                <a:t>した</a:t>
              </a:r>
              <a:endParaRPr kumimoji="1" lang="en-US" altLang="ja-JP" sz="1100" b="1" dirty="0"/>
            </a:p>
            <a:p>
              <a:r>
                <a:rPr kumimoji="1" lang="ja-JP" altLang="en-US" sz="1100" b="1"/>
                <a:t>ツアーコンテンツ</a:t>
              </a:r>
              <a:endParaRPr lang="en-US" altLang="ja-JP" sz="1100" b="1" dirty="0"/>
            </a:p>
            <a:p>
              <a:r>
                <a:rPr lang="ja-JP" altLang="en-US" sz="1100" b="1"/>
                <a:t>を選択</a:t>
              </a:r>
              <a:endParaRPr kumimoji="1" lang="ja-JP" altLang="en-US" sz="1100" b="1"/>
            </a:p>
          </p:txBody>
        </p:sp>
        <p:sp>
          <p:nvSpPr>
            <p:cNvPr id="24" name="テキスト ボックス 23">
              <a:extLst>
                <a:ext uri="{FF2B5EF4-FFF2-40B4-BE49-F238E27FC236}">
                  <a16:creationId xmlns:a16="http://schemas.microsoft.com/office/drawing/2014/main" id="{AAE6894A-5AEF-284A-8447-DC9E75F114CD}"/>
                </a:ext>
              </a:extLst>
            </p:cNvPr>
            <p:cNvSpPr txBox="1"/>
            <p:nvPr/>
          </p:nvSpPr>
          <p:spPr>
            <a:xfrm>
              <a:off x="4051314" y="5830577"/>
              <a:ext cx="4016375" cy="8494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1100" b="1" dirty="0"/>
                <a:t>② </a:t>
              </a:r>
              <a:r>
                <a:rPr lang="ja-JP" altLang="en-US" sz="1100" b="1"/>
                <a:t>選択したコンテンツ</a:t>
              </a:r>
              <a:r>
                <a:rPr kumimoji="1" lang="ja-JP" altLang="en-US" sz="1100" b="1"/>
                <a:t>から最初の目的地を選ぶ</a:t>
              </a:r>
            </a:p>
          </p:txBody>
        </p:sp>
        <p:sp>
          <p:nvSpPr>
            <p:cNvPr id="25" name="テキスト ボックス 24">
              <a:extLst>
                <a:ext uri="{FF2B5EF4-FFF2-40B4-BE49-F238E27FC236}">
                  <a16:creationId xmlns:a16="http://schemas.microsoft.com/office/drawing/2014/main" id="{0069A533-6533-C043-9A9D-A3E06987DF5C}"/>
                </a:ext>
              </a:extLst>
            </p:cNvPr>
            <p:cNvSpPr txBox="1"/>
            <p:nvPr/>
          </p:nvSpPr>
          <p:spPr>
            <a:xfrm>
              <a:off x="8337433" y="5751877"/>
              <a:ext cx="2415444" cy="11832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1100" b="1" dirty="0"/>
                <a:t>③ </a:t>
              </a:r>
              <a:r>
                <a:rPr kumimoji="1" lang="ja-JP" altLang="en-US" sz="1100" b="1"/>
                <a:t>矢印モード</a:t>
              </a:r>
              <a:endParaRPr kumimoji="1" lang="en-US" altLang="ja-JP" sz="1100" b="1" dirty="0"/>
            </a:p>
            <a:p>
              <a:r>
                <a:rPr kumimoji="1" lang="ja-JP" altLang="en-US" sz="1100" b="1"/>
                <a:t>（</a:t>
              </a:r>
              <a:r>
                <a:rPr kumimoji="1" lang="ja-JP" altLang="en-US" sz="1100" b="1">
                  <a:solidFill>
                    <a:srgbClr val="FF0000"/>
                  </a:solidFill>
                </a:rPr>
                <a:t>目的地の</a:t>
              </a:r>
              <a:r>
                <a:rPr lang="ja-JP" altLang="en-US" sz="1100" b="1">
                  <a:solidFill>
                    <a:srgbClr val="FF0000"/>
                  </a:solidFill>
                </a:rPr>
                <a:t>方向を</a:t>
              </a:r>
              <a:endParaRPr lang="en-US" altLang="ja-JP" sz="1100" b="1" dirty="0">
                <a:solidFill>
                  <a:srgbClr val="FF0000"/>
                </a:solidFill>
              </a:endParaRPr>
            </a:p>
            <a:p>
              <a:r>
                <a:rPr lang="ja-JP" altLang="en-US" sz="1100" b="1">
                  <a:solidFill>
                    <a:srgbClr val="FF0000"/>
                  </a:solidFill>
                </a:rPr>
                <a:t>　指し続ける</a:t>
              </a:r>
              <a:r>
                <a:rPr lang="ja-JP" altLang="en-US" sz="1100" b="1"/>
                <a:t>）</a:t>
              </a:r>
              <a:endParaRPr kumimoji="1" lang="ja-JP" altLang="en-US" sz="1100" b="1"/>
            </a:p>
          </p:txBody>
        </p:sp>
        <p:pic>
          <p:nvPicPr>
            <p:cNvPr id="26" name="図 25" descr="スクリーンショット, 空, 写真, 示している が含まれている画像&#10;&#10;自動的に生成された説明">
              <a:extLst>
                <a:ext uri="{FF2B5EF4-FFF2-40B4-BE49-F238E27FC236}">
                  <a16:creationId xmlns:a16="http://schemas.microsoft.com/office/drawing/2014/main" id="{7911D4AE-F897-C742-A729-5CF583D9772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01878" y="1184525"/>
              <a:ext cx="2125980" cy="4488180"/>
            </a:xfrm>
            <a:prstGeom prst="rect">
              <a:avLst/>
            </a:prstGeom>
          </p:spPr>
        </p:pic>
        <p:pic>
          <p:nvPicPr>
            <p:cNvPr id="27" name="図 26" descr="スクリーンショット が含まれている画像&#10;&#10;自動的に生成された説明">
              <a:extLst>
                <a:ext uri="{FF2B5EF4-FFF2-40B4-BE49-F238E27FC236}">
                  <a16:creationId xmlns:a16="http://schemas.microsoft.com/office/drawing/2014/main" id="{52ACEB03-EE36-1D46-9FB2-A3122B7A2CE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60485" y="1184525"/>
              <a:ext cx="2125980" cy="4488180"/>
            </a:xfrm>
            <a:prstGeom prst="rect">
              <a:avLst/>
            </a:prstGeom>
          </p:spPr>
        </p:pic>
        <p:pic>
          <p:nvPicPr>
            <p:cNvPr id="28" name="図 27" descr="テキスト, 地図 が含まれている画像&#10;&#10;自動的に生成された説明">
              <a:extLst>
                <a:ext uri="{FF2B5EF4-FFF2-40B4-BE49-F238E27FC236}">
                  <a16:creationId xmlns:a16="http://schemas.microsoft.com/office/drawing/2014/main" id="{5106C809-E2BD-5A48-8870-6AE8C476218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19092" y="1184525"/>
              <a:ext cx="2125980" cy="4488180"/>
            </a:xfrm>
            <a:prstGeom prst="rect">
              <a:avLst/>
            </a:prstGeom>
          </p:spPr>
        </p:pic>
        <p:pic>
          <p:nvPicPr>
            <p:cNvPr id="29" name="図 28">
              <a:extLst>
                <a:ext uri="{FF2B5EF4-FFF2-40B4-BE49-F238E27FC236}">
                  <a16:creationId xmlns:a16="http://schemas.microsoft.com/office/drawing/2014/main" id="{7E5B40AE-CF2A-6441-B506-A3BB44D0D3F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597001" y="1184525"/>
              <a:ext cx="2125980" cy="4488180"/>
            </a:xfrm>
            <a:prstGeom prst="rect">
              <a:avLst/>
            </a:prstGeom>
          </p:spPr>
        </p:pic>
        <p:sp>
          <p:nvSpPr>
            <p:cNvPr id="30" name="右矢印 29">
              <a:extLst>
                <a:ext uri="{FF2B5EF4-FFF2-40B4-BE49-F238E27FC236}">
                  <a16:creationId xmlns:a16="http://schemas.microsoft.com/office/drawing/2014/main" id="{979341C8-D3FB-FB44-9216-79AA4B338DE6}"/>
                </a:ext>
              </a:extLst>
            </p:cNvPr>
            <p:cNvSpPr/>
            <p:nvPr/>
          </p:nvSpPr>
          <p:spPr>
            <a:xfrm>
              <a:off x="8346763" y="2634137"/>
              <a:ext cx="275572" cy="142796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100"/>
            </a:p>
          </p:txBody>
        </p:sp>
        <p:sp>
          <p:nvSpPr>
            <p:cNvPr id="31" name="右矢印 30">
              <a:extLst>
                <a:ext uri="{FF2B5EF4-FFF2-40B4-BE49-F238E27FC236}">
                  <a16:creationId xmlns:a16="http://schemas.microsoft.com/office/drawing/2014/main" id="{31F0A574-E938-FB48-AD08-866FEB4107A8}"/>
                </a:ext>
              </a:extLst>
            </p:cNvPr>
            <p:cNvSpPr/>
            <p:nvPr/>
          </p:nvSpPr>
          <p:spPr>
            <a:xfrm>
              <a:off x="5958214" y="2634137"/>
              <a:ext cx="275572" cy="142796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100"/>
            </a:p>
          </p:txBody>
        </p:sp>
        <p:sp>
          <p:nvSpPr>
            <p:cNvPr id="32" name="右矢印 31">
              <a:extLst>
                <a:ext uri="{FF2B5EF4-FFF2-40B4-BE49-F238E27FC236}">
                  <a16:creationId xmlns:a16="http://schemas.microsoft.com/office/drawing/2014/main" id="{AD460981-3604-1B49-A5B0-CBB5EC5F0AC8}"/>
                </a:ext>
              </a:extLst>
            </p:cNvPr>
            <p:cNvSpPr/>
            <p:nvPr/>
          </p:nvSpPr>
          <p:spPr>
            <a:xfrm>
              <a:off x="3636671" y="2634137"/>
              <a:ext cx="275572" cy="142796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100"/>
            </a:p>
          </p:txBody>
        </p:sp>
        <p:pic>
          <p:nvPicPr>
            <p:cNvPr id="33" name="図 32">
              <a:extLst>
                <a:ext uri="{FF2B5EF4-FFF2-40B4-BE49-F238E27FC236}">
                  <a16:creationId xmlns:a16="http://schemas.microsoft.com/office/drawing/2014/main" id="{76825419-C6DE-6F47-8151-17CE8679F33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18864251">
              <a:off x="3017966" y="4857988"/>
              <a:ext cx="815104" cy="914585"/>
            </a:xfrm>
            <a:prstGeom prst="rect">
              <a:avLst/>
            </a:prstGeom>
          </p:spPr>
        </p:pic>
        <p:pic>
          <p:nvPicPr>
            <p:cNvPr id="34" name="図 33">
              <a:extLst>
                <a:ext uri="{FF2B5EF4-FFF2-40B4-BE49-F238E27FC236}">
                  <a16:creationId xmlns:a16="http://schemas.microsoft.com/office/drawing/2014/main" id="{DE3EF7C4-6D98-C84B-8AFC-633EB129F0A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18864251">
              <a:off x="5133975" y="3501967"/>
              <a:ext cx="815104" cy="914585"/>
            </a:xfrm>
            <a:prstGeom prst="rect">
              <a:avLst/>
            </a:prstGeom>
          </p:spPr>
        </p:pic>
        <p:pic>
          <p:nvPicPr>
            <p:cNvPr id="35" name="図 34">
              <a:extLst>
                <a:ext uri="{FF2B5EF4-FFF2-40B4-BE49-F238E27FC236}">
                  <a16:creationId xmlns:a16="http://schemas.microsoft.com/office/drawing/2014/main" id="{CA09C6F9-9F12-E74B-8AB5-5DDDAD261C5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1762729">
              <a:off x="7938367" y="4888375"/>
              <a:ext cx="815104" cy="914585"/>
            </a:xfrm>
            <a:prstGeom prst="rect">
              <a:avLst/>
            </a:prstGeom>
          </p:spPr>
        </p:pic>
      </p:grp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8F13B965-5D8D-D940-B748-AB45DFE562EB}"/>
              </a:ext>
            </a:extLst>
          </p:cNvPr>
          <p:cNvSpPr txBox="1"/>
          <p:nvPr/>
        </p:nvSpPr>
        <p:spPr>
          <a:xfrm>
            <a:off x="2776701" y="1374592"/>
            <a:ext cx="64385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400">
                <a:latin typeface="Meiryo" panose="020B0604030504040204" pitchFamily="34" charset="-128"/>
                <a:ea typeface="Meiryo" panose="020B0604030504040204" pitchFamily="34" charset="-128"/>
              </a:rPr>
              <a:t>「ダウンロード」</a:t>
            </a:r>
            <a:r>
              <a:rPr kumimoji="1" lang="ja-JP" altLang="en-US" sz="1400">
                <a:latin typeface="Meiryo" panose="020B0604030504040204" pitchFamily="34" charset="-128"/>
                <a:ea typeface="Meiryo" panose="020B0604030504040204" pitchFamily="34" charset="-128"/>
              </a:rPr>
              <a:t>を押し、</a:t>
            </a:r>
            <a:r>
              <a:rPr lang="ja-JP" altLang="en-US" sz="1400">
                <a:latin typeface="Meiryo" panose="020B0604030504040204" pitchFamily="34" charset="-128"/>
                <a:ea typeface="Meiryo" panose="020B0604030504040204" pitchFamily="34" charset="-128"/>
              </a:rPr>
              <a:t>上部の＋ボタンから、下記</a:t>
            </a:r>
            <a:r>
              <a:rPr kumimoji="1" lang="en-US" altLang="ja-JP" sz="1400" dirty="0">
                <a:latin typeface="Meiryo" panose="020B0604030504040204" pitchFamily="34" charset="-128"/>
                <a:ea typeface="Meiryo" panose="020B0604030504040204" pitchFamily="34" charset="-128"/>
              </a:rPr>
              <a:t>QR</a:t>
            </a:r>
            <a:r>
              <a:rPr kumimoji="1" lang="ja-JP" altLang="en-US" sz="1400">
                <a:latin typeface="Meiryo" panose="020B0604030504040204" pitchFamily="34" charset="-128"/>
                <a:ea typeface="Meiryo" panose="020B0604030504040204" pitchFamily="34" charset="-128"/>
              </a:rPr>
              <a:t>コードを読み取る。</a:t>
            </a:r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6DD0C4AC-76CD-7C4C-AF8A-D7905C82E6D1}"/>
              </a:ext>
            </a:extLst>
          </p:cNvPr>
          <p:cNvSpPr txBox="1"/>
          <p:nvPr/>
        </p:nvSpPr>
        <p:spPr>
          <a:xfrm>
            <a:off x="2732268" y="1099423"/>
            <a:ext cx="27206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b="1" dirty="0">
                <a:latin typeface="Meiryo" panose="020B0604030504040204" pitchFamily="34" charset="-128"/>
                <a:ea typeface="Meiryo" panose="020B0604030504040204" pitchFamily="34" charset="-128"/>
              </a:rPr>
              <a:t>2. </a:t>
            </a:r>
            <a:r>
              <a:rPr kumimoji="1" lang="ja-JP" altLang="en-US" sz="1600" b="1">
                <a:latin typeface="Meiryo" panose="020B0604030504040204" pitchFamily="34" charset="-128"/>
                <a:ea typeface="Meiryo" panose="020B0604030504040204" pitchFamily="34" charset="-128"/>
              </a:rPr>
              <a:t>ツアーコンテンツの追加</a:t>
            </a:r>
          </a:p>
        </p:txBody>
      </p:sp>
      <p:sp>
        <p:nvSpPr>
          <p:cNvPr id="38" name="正方形/長方形 37">
            <a:extLst>
              <a:ext uri="{FF2B5EF4-FFF2-40B4-BE49-F238E27FC236}">
                <a16:creationId xmlns:a16="http://schemas.microsoft.com/office/drawing/2014/main" id="{A23A15FE-71D4-4941-9A03-B8B594C45ED6}"/>
              </a:ext>
            </a:extLst>
          </p:cNvPr>
          <p:cNvSpPr/>
          <p:nvPr/>
        </p:nvSpPr>
        <p:spPr>
          <a:xfrm>
            <a:off x="5110166" y="1112486"/>
            <a:ext cx="32367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400">
                <a:latin typeface="Meiryo" panose="020B0604030504040204" pitchFamily="34" charset="-128"/>
                <a:ea typeface="Meiryo" panose="020B0604030504040204" pitchFamily="34" charset="-128"/>
              </a:rPr>
              <a:t>　（九大伊都キャンパス見学ツアー）</a:t>
            </a:r>
            <a:endParaRPr lang="ja-JP" altLang="en-US" sz="1400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pic>
        <p:nvPicPr>
          <p:cNvPr id="40" name="図 39" descr="写真, ホワイト, ブラック が含まれている画像&#10;&#10;自動的に生成された説明">
            <a:extLst>
              <a:ext uri="{FF2B5EF4-FFF2-40B4-BE49-F238E27FC236}">
                <a16:creationId xmlns:a16="http://schemas.microsoft.com/office/drawing/2014/main" id="{E378C5AD-1BD5-894D-8AA4-B57939D5BC9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79723" y="1697385"/>
            <a:ext cx="990601" cy="990601"/>
          </a:xfrm>
          <a:prstGeom prst="rect">
            <a:avLst/>
          </a:prstGeom>
        </p:spPr>
      </p:pic>
      <p:pic>
        <p:nvPicPr>
          <p:cNvPr id="42" name="図 41" descr="写真, ホワイト, ブラック が含まれている画像&#10;&#10;自動的に生成された説明">
            <a:extLst>
              <a:ext uri="{FF2B5EF4-FFF2-40B4-BE49-F238E27FC236}">
                <a16:creationId xmlns:a16="http://schemas.microsoft.com/office/drawing/2014/main" id="{8C2F15B7-8F8F-C845-9DCE-0E1D18D2853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17824" y="1697384"/>
            <a:ext cx="990601" cy="990601"/>
          </a:xfrm>
          <a:prstGeom prst="rect">
            <a:avLst/>
          </a:prstGeom>
        </p:spPr>
      </p:pic>
      <p:pic>
        <p:nvPicPr>
          <p:cNvPr id="44" name="図 43" descr="写真, ホワイト, ブラック が含まれている画像&#10;&#10;自動的に生成された説明">
            <a:extLst>
              <a:ext uri="{FF2B5EF4-FFF2-40B4-BE49-F238E27FC236}">
                <a16:creationId xmlns:a16="http://schemas.microsoft.com/office/drawing/2014/main" id="{81E179C6-8E7D-4C4C-B95A-CA039405816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24749" y="1700213"/>
            <a:ext cx="990601" cy="990601"/>
          </a:xfrm>
          <a:prstGeom prst="rect">
            <a:avLst/>
          </a:prstGeom>
        </p:spPr>
      </p:pic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2CD37B2C-5270-914E-9D84-35EF4266F038}"/>
              </a:ext>
            </a:extLst>
          </p:cNvPr>
          <p:cNvSpPr txBox="1"/>
          <p:nvPr/>
        </p:nvSpPr>
        <p:spPr>
          <a:xfrm>
            <a:off x="7736048" y="137662"/>
            <a:ext cx="1107996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kumimoji="1" lang="ja-JP" altLang="en-US"/>
              <a:t>参考資料</a:t>
            </a:r>
          </a:p>
        </p:txBody>
      </p:sp>
      <p:pic>
        <p:nvPicPr>
          <p:cNvPr id="46" name="図 45">
            <a:extLst>
              <a:ext uri="{FF2B5EF4-FFF2-40B4-BE49-F238E27FC236}">
                <a16:creationId xmlns:a16="http://schemas.microsoft.com/office/drawing/2014/main" id="{B099AC1E-ED81-584E-BD0B-EB639FC7EE4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4490" y="1585539"/>
            <a:ext cx="1803400" cy="990600"/>
          </a:xfrm>
          <a:prstGeom prst="rect">
            <a:avLst/>
          </a:prstGeom>
        </p:spPr>
      </p:pic>
      <p:sp>
        <p:nvSpPr>
          <p:cNvPr id="47" name="テキスト ボックス 46">
            <a:extLst>
              <a:ext uri="{FF2B5EF4-FFF2-40B4-BE49-F238E27FC236}">
                <a16:creationId xmlns:a16="http://schemas.microsoft.com/office/drawing/2014/main" id="{EC1F7714-6C8D-7146-AA40-5B68411664C1}"/>
              </a:ext>
            </a:extLst>
          </p:cNvPr>
          <p:cNvSpPr txBox="1"/>
          <p:nvPr/>
        </p:nvSpPr>
        <p:spPr>
          <a:xfrm>
            <a:off x="3273604" y="2695371"/>
            <a:ext cx="12618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200">
                <a:latin typeface="Meiryo" panose="020B0604030504040204" pitchFamily="34" charset="-128"/>
                <a:ea typeface="Meiryo" panose="020B0604030504040204" pitchFamily="34" charset="-128"/>
              </a:rPr>
              <a:t>センターゾーン</a:t>
            </a:r>
          </a:p>
        </p:txBody>
      </p:sp>
      <p:sp>
        <p:nvSpPr>
          <p:cNvPr id="48" name="テキスト ボックス 47">
            <a:extLst>
              <a:ext uri="{FF2B5EF4-FFF2-40B4-BE49-F238E27FC236}">
                <a16:creationId xmlns:a16="http://schemas.microsoft.com/office/drawing/2014/main" id="{78A71F5E-195E-5E4A-9009-B5DAFB7F0D7A}"/>
              </a:ext>
            </a:extLst>
          </p:cNvPr>
          <p:cNvSpPr txBox="1"/>
          <p:nvPr/>
        </p:nvSpPr>
        <p:spPr>
          <a:xfrm>
            <a:off x="5399176" y="2695371"/>
            <a:ext cx="12618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200">
                <a:latin typeface="Meiryo" panose="020B0604030504040204" pitchFamily="34" charset="-128"/>
                <a:ea typeface="Meiryo" panose="020B0604030504040204" pitchFamily="34" charset="-128"/>
              </a:rPr>
              <a:t>イーストゾーン</a:t>
            </a:r>
          </a:p>
        </p:txBody>
      </p:sp>
      <p:sp>
        <p:nvSpPr>
          <p:cNvPr id="49" name="テキスト ボックス 48">
            <a:extLst>
              <a:ext uri="{FF2B5EF4-FFF2-40B4-BE49-F238E27FC236}">
                <a16:creationId xmlns:a16="http://schemas.microsoft.com/office/drawing/2014/main" id="{60C617D8-3F9E-9947-B760-11B601B9DDBD}"/>
              </a:ext>
            </a:extLst>
          </p:cNvPr>
          <p:cNvSpPr txBox="1"/>
          <p:nvPr/>
        </p:nvSpPr>
        <p:spPr>
          <a:xfrm>
            <a:off x="7404756" y="2705485"/>
            <a:ext cx="12618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200">
                <a:latin typeface="Meiryo" panose="020B0604030504040204" pitchFamily="34" charset="-128"/>
                <a:ea typeface="Meiryo" panose="020B0604030504040204" pitchFamily="34" charset="-128"/>
              </a:rPr>
              <a:t>ウェストゾーン</a:t>
            </a:r>
          </a:p>
        </p:txBody>
      </p: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025852EA-F603-BD42-8226-A71FAEDC5CD2}"/>
              </a:ext>
            </a:extLst>
          </p:cNvPr>
          <p:cNvSpPr txBox="1"/>
          <p:nvPr/>
        </p:nvSpPr>
        <p:spPr>
          <a:xfrm>
            <a:off x="69696" y="1133899"/>
            <a:ext cx="24416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600" b="1" dirty="0">
                <a:latin typeface="Meiryo" panose="020B0604030504040204" pitchFamily="34" charset="-128"/>
                <a:ea typeface="Meiryo" panose="020B0604030504040204" pitchFamily="34" charset="-128"/>
              </a:rPr>
              <a:t>1.</a:t>
            </a:r>
            <a:r>
              <a:rPr kumimoji="1" lang="ja-JP" altLang="en-US" sz="1600" b="1">
                <a:latin typeface="Meiryo" panose="020B0604030504040204" pitchFamily="34" charset="-128"/>
                <a:ea typeface="Meiryo" panose="020B0604030504040204" pitchFamily="34" charset="-128"/>
              </a:rPr>
              <a:t>アプリをインストール</a:t>
            </a:r>
          </a:p>
        </p:txBody>
      </p:sp>
    </p:spTree>
    <p:extLst>
      <p:ext uri="{BB962C8B-B14F-4D97-AF65-F5344CB8AC3E}">
        <p14:creationId xmlns:p14="http://schemas.microsoft.com/office/powerpoint/2010/main" val="4092273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図 35">
            <a:extLst>
              <a:ext uri="{FF2B5EF4-FFF2-40B4-BE49-F238E27FC236}">
                <a16:creationId xmlns:a16="http://schemas.microsoft.com/office/drawing/2014/main" id="{1D65FD77-1EE0-674B-949A-E01FF3AB01A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0" t="8430" r="1972" b="7932"/>
          <a:stretch/>
        </p:blipFill>
        <p:spPr>
          <a:xfrm>
            <a:off x="3749257" y="1584406"/>
            <a:ext cx="5394743" cy="3323900"/>
          </a:xfrm>
          <a:prstGeom prst="rect">
            <a:avLst/>
          </a:prstGeom>
        </p:spPr>
      </p:pic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C5CE7766-E08A-3945-A3D2-B04159A2E093}"/>
              </a:ext>
            </a:extLst>
          </p:cNvPr>
          <p:cNvSpPr txBox="1"/>
          <p:nvPr/>
        </p:nvSpPr>
        <p:spPr>
          <a:xfrm>
            <a:off x="119976" y="4537300"/>
            <a:ext cx="300343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  <a:cs typeface="+mn-cs"/>
              </a:rPr>
              <a:t>②まちの賑わい創出</a:t>
            </a:r>
            <a:endParaRPr kumimoji="1" lang="en-US" altLang="ja-JP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メイリオ" panose="020B0604030504040204" pitchFamily="50" charset="-128"/>
              <a:ea typeface="メイリオ" panose="020B0604030504040204" pitchFamily="50" charset="-128"/>
              <a:cs typeface="+mn-cs"/>
            </a:endParaRPr>
          </a:p>
          <a:p>
            <a:pPr marL="0" marR="0" lvl="0" indent="0" algn="l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  <a:cs typeface="+mn-cs"/>
              </a:rPr>
              <a:t>誰</a:t>
            </a: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  <a:cs typeface="+mn-cs"/>
              </a:rPr>
              <a:t>でもが訪れたくなるまち</a:t>
            </a:r>
            <a:r>
              <a:rPr kumimoji="1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  <a:cs typeface="+mn-cs"/>
              </a:rPr>
              <a:t>をつくる。</a:t>
            </a:r>
            <a:endParaRPr kumimoji="1" lang="en-US" altLang="ja-JP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メイリオ" panose="020B0604030504040204" pitchFamily="50" charset="-128"/>
              <a:ea typeface="メイリオ" panose="020B0604030504040204" pitchFamily="50" charset="-128"/>
              <a:cs typeface="+mn-cs"/>
            </a:endParaRPr>
          </a:p>
          <a:p>
            <a:pPr marL="285750" marR="0" lvl="0" indent="-285750" algn="l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  <a:cs typeface="+mn-cs"/>
              </a:rPr>
              <a:t>「</a:t>
            </a: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  <a:cs typeface="+mn-cs"/>
              </a:rPr>
              <a:t>賑わい創出」によるまちに</a:t>
            </a:r>
            <a:r>
              <a:rPr kumimoji="1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  <a:cs typeface="+mn-cs"/>
              </a:rPr>
              <a:t>出掛ける動機付け</a:t>
            </a:r>
            <a:endParaRPr kumimoji="1" lang="en-US" altLang="ja-JP" sz="1800" b="0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メイリオ" panose="020B0604030504040204" pitchFamily="50" charset="-128"/>
              <a:ea typeface="メイリオ" panose="020B0604030504040204" pitchFamily="50" charset="-128"/>
              <a:cs typeface="+mn-cs"/>
            </a:endParaRPr>
          </a:p>
        </p:txBody>
      </p:sp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9E761B3E-105D-AA42-A5FD-6492CAE414B6}"/>
              </a:ext>
            </a:extLst>
          </p:cNvPr>
          <p:cNvSpPr txBox="1"/>
          <p:nvPr/>
        </p:nvSpPr>
        <p:spPr>
          <a:xfrm>
            <a:off x="116396" y="1951672"/>
            <a:ext cx="370063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  <a:cs typeface="+mn-cs"/>
              </a:rPr>
              <a:t>①安心･安全な移動空間の創出</a:t>
            </a:r>
            <a:endParaRPr kumimoji="1" lang="en-US" altLang="ja-JP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メイリオ" panose="020B0604030504040204" pitchFamily="50" charset="-128"/>
              <a:ea typeface="メイリオ" panose="020B0604030504040204" pitchFamily="50" charset="-128"/>
              <a:cs typeface="+mn-cs"/>
            </a:endParaRPr>
          </a:p>
          <a:p>
            <a:pPr marL="0" marR="0" lvl="0" indent="0" algn="l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  <a:cs typeface="+mn-cs"/>
              </a:rPr>
              <a:t>誰</a:t>
            </a: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  <a:cs typeface="+mn-cs"/>
              </a:rPr>
              <a:t>もが移動に際して苦痛を感じない仕組み</a:t>
            </a:r>
            <a:r>
              <a:rPr kumimoji="1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  <a:cs typeface="+mn-cs"/>
              </a:rPr>
              <a:t>をつくる。</a:t>
            </a:r>
            <a:endParaRPr kumimoji="1" lang="en-US" altLang="ja-JP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メイリオ" panose="020B0604030504040204" pitchFamily="50" charset="-128"/>
              <a:ea typeface="メイリオ" panose="020B0604030504040204" pitchFamily="50" charset="-128"/>
              <a:cs typeface="+mn-cs"/>
            </a:endParaRPr>
          </a:p>
          <a:p>
            <a:pPr marL="285750" marR="0" lvl="0" indent="-285750" algn="l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  <a:cs typeface="+mn-cs"/>
              </a:rPr>
              <a:t>交通</a:t>
            </a: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  <a:cs typeface="+mn-cs"/>
              </a:rPr>
              <a:t>結節点での「身体的／心理的乗継抵抗」</a:t>
            </a:r>
            <a:r>
              <a:rPr kumimoji="1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  <a:cs typeface="+mn-cs"/>
              </a:rPr>
              <a:t>を軽減</a:t>
            </a:r>
            <a:endParaRPr kumimoji="1" lang="en-US" altLang="ja-JP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メイリオ" panose="020B0604030504040204" pitchFamily="50" charset="-128"/>
              <a:ea typeface="メイリオ" panose="020B0604030504040204" pitchFamily="50" charset="-128"/>
              <a:cs typeface="+mn-cs"/>
            </a:endParaRPr>
          </a:p>
        </p:txBody>
      </p:sp>
      <p:sp>
        <p:nvSpPr>
          <p:cNvPr id="44" name="テキスト ボックス 43">
            <a:extLst>
              <a:ext uri="{FF2B5EF4-FFF2-40B4-BE49-F238E27FC236}">
                <a16:creationId xmlns:a16="http://schemas.microsoft.com/office/drawing/2014/main" id="{FFE0AE84-1D14-324F-8D0D-7A798221299A}"/>
              </a:ext>
            </a:extLst>
          </p:cNvPr>
          <p:cNvSpPr txBox="1"/>
          <p:nvPr/>
        </p:nvSpPr>
        <p:spPr>
          <a:xfrm>
            <a:off x="4367945" y="5036275"/>
            <a:ext cx="442427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  <a:cs typeface="+mn-cs"/>
              </a:rPr>
              <a:t>③生活改善のための見守りと外出促進</a:t>
            </a:r>
            <a:endParaRPr kumimoji="1" lang="en-US" altLang="ja-JP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メイリオ" panose="020B0604030504040204" pitchFamily="50" charset="-128"/>
              <a:ea typeface="メイリオ" panose="020B0604030504040204" pitchFamily="50" charset="-128"/>
              <a:cs typeface="+mn-cs"/>
            </a:endParaRPr>
          </a:p>
          <a:p>
            <a:pPr marL="0" marR="0" lvl="0" indent="0" algn="l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  <a:cs typeface="+mn-cs"/>
              </a:rPr>
              <a:t>人々</a:t>
            </a: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  <a:cs typeface="+mn-cs"/>
              </a:rPr>
              <a:t>に対してまちに出る意欲を</a:t>
            </a:r>
            <a:r>
              <a:rPr kumimoji="1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  <a:cs typeface="+mn-cs"/>
              </a:rPr>
              <a:t>与える。</a:t>
            </a:r>
            <a:endParaRPr kumimoji="1" lang="en-US" altLang="ja-JP" sz="1800" b="0" i="0" u="none" strike="noStrike" kern="1200" cap="none" spc="0" normalizeH="0" baseline="0" noProof="0" dirty="0">
              <a:ln>
                <a:noFill/>
              </a:ln>
              <a:solidFill>
                <a:srgbClr val="EB7F31"/>
              </a:solidFill>
              <a:effectLst/>
              <a:uLnTx/>
              <a:uFillTx/>
              <a:latin typeface="メイリオ" panose="020B0604030504040204" pitchFamily="50" charset="-128"/>
              <a:ea typeface="メイリオ" panose="020B0604030504040204" pitchFamily="50" charset="-128"/>
              <a:cs typeface="+mn-cs"/>
            </a:endParaRPr>
          </a:p>
          <a:p>
            <a:pPr marL="285750" marR="0" lvl="0" indent="-285750" algn="l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EB7F31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  <a:cs typeface="+mn-cs"/>
              </a:rPr>
              <a:t>通常</a:t>
            </a: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B7F31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  <a:cs typeface="+mn-cs"/>
              </a:rPr>
              <a:t>生活における見守りによる「外出頻度の</a:t>
            </a:r>
            <a:r>
              <a:rPr kumimoji="1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EB7F31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  <a:cs typeface="+mn-cs"/>
              </a:rPr>
              <a:t>検出」</a:t>
            </a:r>
            <a:endParaRPr kumimoji="1" lang="en-US" altLang="ja-JP" sz="1800" b="0" i="0" u="none" strike="noStrike" kern="1200" cap="none" spc="0" normalizeH="0" baseline="0" noProof="0" dirty="0">
              <a:ln>
                <a:noFill/>
              </a:ln>
              <a:solidFill>
                <a:srgbClr val="EB7F31"/>
              </a:solidFill>
              <a:effectLst/>
              <a:uLnTx/>
              <a:uFillTx/>
              <a:latin typeface="メイリオ" panose="020B0604030504040204" pitchFamily="50" charset="-128"/>
              <a:ea typeface="メイリオ" panose="020B0604030504040204" pitchFamily="50" charset="-128"/>
              <a:cs typeface="+mn-cs"/>
            </a:endParaRPr>
          </a:p>
          <a:p>
            <a:pPr marL="285750" marR="0" lvl="0" indent="-285750" algn="l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EB7F31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  <a:cs typeface="+mn-cs"/>
              </a:rPr>
              <a:t>「</a:t>
            </a: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B7F31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  <a:cs typeface="+mn-cs"/>
              </a:rPr>
              <a:t>行動推薦」によるまちへのいざない、外出促進</a:t>
            </a:r>
          </a:p>
        </p:txBody>
      </p:sp>
      <p:sp>
        <p:nvSpPr>
          <p:cNvPr id="45" name="四角形吹き出し 44">
            <a:extLst>
              <a:ext uri="{FF2B5EF4-FFF2-40B4-BE49-F238E27FC236}">
                <a16:creationId xmlns:a16="http://schemas.microsoft.com/office/drawing/2014/main" id="{6E980F21-828A-2142-A90D-F99D20665B1A}"/>
              </a:ext>
            </a:extLst>
          </p:cNvPr>
          <p:cNvSpPr/>
          <p:nvPr/>
        </p:nvSpPr>
        <p:spPr>
          <a:xfrm>
            <a:off x="116396" y="1821438"/>
            <a:ext cx="3629281" cy="1729945"/>
          </a:xfrm>
          <a:prstGeom prst="wedgeRectCallout">
            <a:avLst>
              <a:gd name="adj1" fmla="val 162960"/>
              <a:gd name="adj2" fmla="val 92500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6" name="四角形吹き出し 45">
            <a:extLst>
              <a:ext uri="{FF2B5EF4-FFF2-40B4-BE49-F238E27FC236}">
                <a16:creationId xmlns:a16="http://schemas.microsoft.com/office/drawing/2014/main" id="{46C1B2EA-D77A-2443-A456-567FBA938A85}"/>
              </a:ext>
            </a:extLst>
          </p:cNvPr>
          <p:cNvSpPr/>
          <p:nvPr/>
        </p:nvSpPr>
        <p:spPr>
          <a:xfrm>
            <a:off x="116397" y="4423719"/>
            <a:ext cx="3629281" cy="1605275"/>
          </a:xfrm>
          <a:prstGeom prst="wedgeRectCallout">
            <a:avLst>
              <a:gd name="adj1" fmla="val 142873"/>
              <a:gd name="adj2" fmla="val -54969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7" name="四角形吹き出し 46">
            <a:extLst>
              <a:ext uri="{FF2B5EF4-FFF2-40B4-BE49-F238E27FC236}">
                <a16:creationId xmlns:a16="http://schemas.microsoft.com/office/drawing/2014/main" id="{D5CE81B9-98FE-FC46-8C9D-A06E0D33D53C}"/>
              </a:ext>
            </a:extLst>
          </p:cNvPr>
          <p:cNvSpPr/>
          <p:nvPr/>
        </p:nvSpPr>
        <p:spPr>
          <a:xfrm>
            <a:off x="4332176" y="5048465"/>
            <a:ext cx="4691848" cy="1729945"/>
          </a:xfrm>
          <a:prstGeom prst="wedgeRectCallout">
            <a:avLst>
              <a:gd name="adj1" fmla="val 43058"/>
              <a:gd name="adj2" fmla="val -10678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8" name="テキスト ボックス 47">
            <a:extLst>
              <a:ext uri="{FF2B5EF4-FFF2-40B4-BE49-F238E27FC236}">
                <a16:creationId xmlns:a16="http://schemas.microsoft.com/office/drawing/2014/main" id="{5FD58F5F-8980-B24B-B58A-B9A86A4C725A}"/>
              </a:ext>
            </a:extLst>
          </p:cNvPr>
          <p:cNvSpPr txBox="1"/>
          <p:nvPr/>
        </p:nvSpPr>
        <p:spPr>
          <a:xfrm>
            <a:off x="162054" y="1178746"/>
            <a:ext cx="89819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  <a:cs typeface="+mn-cs"/>
              </a:rPr>
              <a:t>あんしん･あんぜんで活力ある持続的地域創成を目指す</a:t>
            </a:r>
          </a:p>
        </p:txBody>
      </p:sp>
      <p:sp>
        <p:nvSpPr>
          <p:cNvPr id="49" name="タイトル 1">
            <a:extLst>
              <a:ext uri="{FF2B5EF4-FFF2-40B4-BE49-F238E27FC236}">
                <a16:creationId xmlns:a16="http://schemas.microsoft.com/office/drawing/2014/main" id="{6DE02F1E-2915-D94A-8457-9176A097B109}"/>
              </a:ext>
            </a:extLst>
          </p:cNvPr>
          <p:cNvSpPr txBox="1">
            <a:spLocks/>
          </p:cNvSpPr>
          <p:nvPr/>
        </p:nvSpPr>
        <p:spPr>
          <a:xfrm>
            <a:off x="899878" y="105100"/>
            <a:ext cx="7380819" cy="9223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  <a:cs typeface="+mj-cs"/>
              </a:rPr>
              <a:t>拠点ビジョンと研究課題（</a:t>
            </a:r>
            <a:r>
              <a:rPr kumimoji="1" lang="en-US" altLang="ja-JP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  <a:cs typeface="+mj-cs"/>
              </a:rPr>
              <a:t>ICT</a:t>
            </a:r>
            <a:r>
              <a:rPr kumimoji="1" lang="ja-JP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  <a:cs typeface="+mj-cs"/>
              </a:rPr>
              <a:t>見守り）</a:t>
            </a:r>
            <a:endParaRPr kumimoji="1" lang="en-US" altLang="ja-JP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iryo" panose="020B0604030504040204" pitchFamily="34" charset="-128"/>
              <a:ea typeface="Meiryo" panose="020B0604030504040204" pitchFamily="34" charset="-128"/>
              <a:cs typeface="+mj-cs"/>
            </a:endParaRPr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5C47C7C6-4DA2-0C47-A71D-409CCBD01AC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7F1AD08-0C53-46EB-A4D0-CA4B560F88CD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591449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71A686D2-249A-FF43-91BE-CCF754526A5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7F1AD08-0C53-46EB-A4D0-CA4B560F88CD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8" name="直方体 7">
            <a:extLst>
              <a:ext uri="{FF2B5EF4-FFF2-40B4-BE49-F238E27FC236}">
                <a16:creationId xmlns:a16="http://schemas.microsoft.com/office/drawing/2014/main" id="{C8E08D11-FDFC-4D42-A5C4-C75B61B9A306}"/>
              </a:ext>
            </a:extLst>
          </p:cNvPr>
          <p:cNvSpPr/>
          <p:nvPr/>
        </p:nvSpPr>
        <p:spPr>
          <a:xfrm>
            <a:off x="2254323" y="5201900"/>
            <a:ext cx="6834549" cy="1417170"/>
          </a:xfrm>
          <a:prstGeom prst="cube">
            <a:avLst>
              <a:gd name="adj" fmla="val 32223"/>
            </a:avLst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 panose="020B0604030504040204" pitchFamily="34" charset="-128"/>
              <a:ea typeface="Meiryo" panose="020B0604030504040204" pitchFamily="34" charset="-128"/>
              <a:cs typeface="+mn-cs"/>
            </a:endParaRPr>
          </a:p>
        </p:txBody>
      </p:sp>
      <p:sp>
        <p:nvSpPr>
          <p:cNvPr id="10" name="直方体 9">
            <a:extLst>
              <a:ext uri="{FF2B5EF4-FFF2-40B4-BE49-F238E27FC236}">
                <a16:creationId xmlns:a16="http://schemas.microsoft.com/office/drawing/2014/main" id="{D1A7CD3A-3756-3F4C-B785-22E1612C0097}"/>
              </a:ext>
            </a:extLst>
          </p:cNvPr>
          <p:cNvSpPr/>
          <p:nvPr/>
        </p:nvSpPr>
        <p:spPr>
          <a:xfrm>
            <a:off x="3043715" y="3797611"/>
            <a:ext cx="6045158" cy="1867097"/>
          </a:xfrm>
          <a:prstGeom prst="cube">
            <a:avLst>
              <a:gd name="adj" fmla="val 24538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 panose="020B0604030504040204" pitchFamily="34" charset="-128"/>
              <a:ea typeface="Meiryo" panose="020B0604030504040204" pitchFamily="34" charset="-128"/>
              <a:cs typeface="+mn-cs"/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B8D15B84-CC61-E14B-98A5-D7EF62B588D4}"/>
              </a:ext>
            </a:extLst>
          </p:cNvPr>
          <p:cNvSpPr txBox="1"/>
          <p:nvPr/>
        </p:nvSpPr>
        <p:spPr>
          <a:xfrm>
            <a:off x="2685923" y="5868891"/>
            <a:ext cx="28637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  <a:cs typeface="+mn-cs"/>
              </a:rPr>
              <a:t>大学キャンパスでの</a:t>
            </a:r>
            <a:endParaRPr kumimoji="1" lang="en-US" altLang="ja-JP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iryo" panose="020B0604030504040204" pitchFamily="34" charset="-128"/>
              <a:ea typeface="Meiryo" panose="020B0604030504040204" pitchFamily="34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  <a:cs typeface="+mn-cs"/>
              </a:rPr>
              <a:t>実証（</a:t>
            </a:r>
            <a: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  <a:cs typeface="+mn-cs"/>
              </a:rPr>
              <a:t>2014</a:t>
            </a:r>
            <a:r>
              <a:rPr kumimoji="1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  <a:cs typeface="+mn-cs"/>
              </a:rPr>
              <a:t>年度</a:t>
            </a:r>
            <a: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  <a:cs typeface="+mn-cs"/>
              </a:rPr>
              <a:t>〜</a:t>
            </a:r>
            <a:r>
              <a:rPr kumimoji="1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  <a:cs typeface="+mn-cs"/>
              </a:rPr>
              <a:t>）</a:t>
            </a:r>
            <a:endParaRPr kumimoji="1" lang="en-US" altLang="ja-JP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iryo" panose="020B0604030504040204" pitchFamily="34" charset="-128"/>
              <a:ea typeface="Meiryo" panose="020B0604030504040204" pitchFamily="34" charset="-128"/>
              <a:cs typeface="+mn-cs"/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48F3CC54-D2F2-5149-9D20-59E8314D72D8}"/>
              </a:ext>
            </a:extLst>
          </p:cNvPr>
          <p:cNvSpPr txBox="1"/>
          <p:nvPr/>
        </p:nvSpPr>
        <p:spPr>
          <a:xfrm>
            <a:off x="2918908" y="4642248"/>
            <a:ext cx="23407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  <a:cs typeface="+mn-cs"/>
              </a:rPr>
              <a:t>商店街での実証</a:t>
            </a:r>
            <a:endParaRPr kumimoji="1" lang="en-US" altLang="ja-JP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iryo" panose="020B0604030504040204" pitchFamily="34" charset="-128"/>
              <a:ea typeface="Meiryo" panose="020B0604030504040204" pitchFamily="34" charset="-128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  <a:cs typeface="+mn-cs"/>
              </a:rPr>
              <a:t>（</a:t>
            </a:r>
            <a:r>
              <a:rPr kumimoji="1" lang="en-US" altLang="ja-JP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  <a:cs typeface="+mn-cs"/>
              </a:rPr>
              <a:t>2019</a:t>
            </a:r>
            <a:r>
              <a:rPr kumimoji="1" lang="ja-JP" altLang="en-US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  <a:cs typeface="+mn-cs"/>
              </a:rPr>
              <a:t>年度</a:t>
            </a:r>
            <a:r>
              <a:rPr kumimoji="1" lang="en-US" altLang="ja-JP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  <a:cs typeface="+mn-cs"/>
              </a:rPr>
              <a:t>〜</a:t>
            </a:r>
            <a:r>
              <a:rPr kumimoji="1" lang="ja-JP" altLang="en-US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  <a:cs typeface="+mn-cs"/>
              </a:rPr>
              <a:t>）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529AAE80-5344-7E47-94A3-B1A012A7498E}"/>
              </a:ext>
            </a:extLst>
          </p:cNvPr>
          <p:cNvSpPr txBox="1"/>
          <p:nvPr/>
        </p:nvSpPr>
        <p:spPr>
          <a:xfrm>
            <a:off x="5179562" y="6024323"/>
            <a:ext cx="3249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  <a:cs typeface="+mn-cs"/>
              </a:rPr>
              <a:t>キャンパス人流解析実証実験</a:t>
            </a:r>
            <a:endParaRPr kumimoji="1" lang="en-US" altLang="ja-JP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iryo" panose="020B0604030504040204" pitchFamily="34" charset="-128"/>
              <a:ea typeface="Meiryo" panose="020B0604030504040204" pitchFamily="34" charset="-128"/>
              <a:cs typeface="+mn-cs"/>
            </a:endParaRPr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75A31537-A120-6C4D-8393-20D39A60F585}"/>
              </a:ext>
            </a:extLst>
          </p:cNvPr>
          <p:cNvSpPr/>
          <p:nvPr/>
        </p:nvSpPr>
        <p:spPr>
          <a:xfrm>
            <a:off x="4957116" y="4509508"/>
            <a:ext cx="382832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  <a:cs typeface="+mn-cs"/>
              </a:rPr>
              <a:t>商店街における人流分析の</a:t>
            </a:r>
            <a: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  <a:cs typeface="+mn-cs"/>
              </a:rPr>
              <a:t>FS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  <a:cs typeface="+mn-cs"/>
              </a:rPr>
              <a:t>賑わいの新指標を数学的に検討</a:t>
            </a:r>
            <a:endParaRPr kumimoji="1" lang="en-US" altLang="ja-JP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iryo" panose="020B0604030504040204" pitchFamily="34" charset="-128"/>
              <a:ea typeface="Meiryo" panose="020B0604030504040204" pitchFamily="34" charset="-128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  <a:cs typeface="+mn-cs"/>
              </a:rPr>
              <a:t>回遊促進</a:t>
            </a:r>
            <a: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  <a:cs typeface="+mn-cs"/>
              </a:rPr>
              <a:t>App</a:t>
            </a:r>
            <a:r>
              <a:rPr kumimoji="1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  <a:cs typeface="+mn-cs"/>
              </a:rPr>
              <a:t>の</a:t>
            </a:r>
            <a: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  <a:cs typeface="+mn-cs"/>
              </a:rPr>
              <a:t>FS</a:t>
            </a: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7" name="直方体 16">
            <a:extLst>
              <a:ext uri="{FF2B5EF4-FFF2-40B4-BE49-F238E27FC236}">
                <a16:creationId xmlns:a16="http://schemas.microsoft.com/office/drawing/2014/main" id="{09E084FA-B459-3342-B08F-2555185D2CD1}"/>
              </a:ext>
            </a:extLst>
          </p:cNvPr>
          <p:cNvSpPr/>
          <p:nvPr/>
        </p:nvSpPr>
        <p:spPr>
          <a:xfrm>
            <a:off x="3982180" y="2593768"/>
            <a:ext cx="5106693" cy="1673346"/>
          </a:xfrm>
          <a:prstGeom prst="cube">
            <a:avLst>
              <a:gd name="adj" fmla="val 27693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 panose="020B0604030504040204" pitchFamily="34" charset="-128"/>
              <a:ea typeface="Meiryo" panose="020B0604030504040204" pitchFamily="34" charset="-128"/>
              <a:cs typeface="+mn-cs"/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A289E7E9-C632-404F-B6E1-4DF97EF61F8E}"/>
              </a:ext>
            </a:extLst>
          </p:cNvPr>
          <p:cNvSpPr txBox="1"/>
          <p:nvPr/>
        </p:nvSpPr>
        <p:spPr>
          <a:xfrm>
            <a:off x="3982180" y="3107774"/>
            <a:ext cx="33788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  <a:cs typeface="+mn-cs"/>
              </a:rPr>
              <a:t>社会実証実験（</a:t>
            </a:r>
            <a: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  <a:cs typeface="+mn-cs"/>
              </a:rPr>
              <a:t>2020</a:t>
            </a:r>
            <a:r>
              <a:rPr kumimoji="1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  <a:cs typeface="+mn-cs"/>
              </a:rPr>
              <a:t>年度</a:t>
            </a:r>
            <a: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  <a:cs typeface="+mn-cs"/>
              </a:rPr>
              <a:t>〜</a:t>
            </a:r>
            <a:r>
              <a:rPr kumimoji="1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  <a:cs typeface="+mn-cs"/>
              </a:rPr>
              <a:t>）</a:t>
            </a:r>
            <a:endParaRPr kumimoji="1" lang="en-US" altLang="ja-JP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iryo" panose="020B0604030504040204" pitchFamily="34" charset="-128"/>
              <a:ea typeface="Meiryo" panose="020B0604030504040204" pitchFamily="34" charset="-128"/>
              <a:cs typeface="+mn-cs"/>
            </a:endParaRPr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3107380B-273E-6A43-8F06-9798042B0016}"/>
              </a:ext>
            </a:extLst>
          </p:cNvPr>
          <p:cNvSpPr/>
          <p:nvPr/>
        </p:nvSpPr>
        <p:spPr>
          <a:xfrm>
            <a:off x="4164653" y="3406464"/>
            <a:ext cx="496855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  <a:cs typeface="+mn-cs"/>
              </a:rPr>
              <a:t>数学手法による賑わい分析の実証</a:t>
            </a:r>
            <a:endParaRPr kumimoji="1" lang="en-US" altLang="ja-JP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iryo UI" panose="020B0604030504040204" pitchFamily="34" charset="-128"/>
              <a:ea typeface="Meiryo UI" panose="020B0604030504040204" pitchFamily="34" charset="-128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  <a:cs typeface="+mn-cs"/>
              </a:rPr>
              <a:t>回遊促進ツアーコンテンツの作成</a:t>
            </a:r>
            <a:endParaRPr kumimoji="1" lang="en-US" altLang="ja-JP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iryo UI" panose="020B0604030504040204" pitchFamily="34" charset="-128"/>
              <a:ea typeface="Meiryo UI" panose="020B0604030504040204" pitchFamily="34" charset="-128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  <a:cs typeface="+mn-cs"/>
              </a:rPr>
              <a:t>他のプラットフォームとのデータ連携</a:t>
            </a:r>
            <a:endParaRPr kumimoji="1" lang="en-US" altLang="ja-JP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iryo" panose="020B0604030504040204" pitchFamily="34" charset="-128"/>
              <a:ea typeface="Meiryo" panose="020B0604030504040204" pitchFamily="34" charset="-128"/>
              <a:cs typeface="+mn-cs"/>
            </a:endParaRPr>
          </a:p>
        </p:txBody>
      </p:sp>
      <p:sp>
        <p:nvSpPr>
          <p:cNvPr id="20" name="直方体 19">
            <a:extLst>
              <a:ext uri="{FF2B5EF4-FFF2-40B4-BE49-F238E27FC236}">
                <a16:creationId xmlns:a16="http://schemas.microsoft.com/office/drawing/2014/main" id="{72DA4B1E-E404-6442-977B-827456B06CC0}"/>
              </a:ext>
            </a:extLst>
          </p:cNvPr>
          <p:cNvSpPr/>
          <p:nvPr/>
        </p:nvSpPr>
        <p:spPr>
          <a:xfrm>
            <a:off x="4572000" y="1241727"/>
            <a:ext cx="4516872" cy="1819122"/>
          </a:xfrm>
          <a:prstGeom prst="cube">
            <a:avLst>
              <a:gd name="adj" fmla="val 24174"/>
            </a:avLst>
          </a:prstGeom>
          <a:solidFill>
            <a:schemeClr val="accent1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 panose="020B0604030504040204" pitchFamily="34" charset="-128"/>
              <a:ea typeface="Meiryo" panose="020B0604030504040204" pitchFamily="34" charset="-128"/>
              <a:cs typeface="+mn-cs"/>
            </a:endParaRPr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1D4C29D6-030E-9741-8916-2E201899330C}"/>
              </a:ext>
            </a:extLst>
          </p:cNvPr>
          <p:cNvSpPr/>
          <p:nvPr/>
        </p:nvSpPr>
        <p:spPr>
          <a:xfrm>
            <a:off x="4601209" y="1715846"/>
            <a:ext cx="421438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  <a:cs typeface="+mn-cs"/>
              </a:rPr>
              <a:t>賑わい分析</a:t>
            </a:r>
            <a:r>
              <a:rPr kumimoji="1" lang="en" altLang="ja-JP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  <a:cs typeface="+mn-cs"/>
              </a:rPr>
              <a:t>BI</a:t>
            </a:r>
            <a:r>
              <a:rPr kumimoji="1" lang="ja-JP" altLang="en-US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  <a:cs typeface="+mn-cs"/>
              </a:rPr>
              <a:t>ツールのリリース。川端商店街で活用（</a:t>
            </a:r>
            <a:r>
              <a:rPr kumimoji="1" lang="en-US" altLang="ja-JP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  <a:cs typeface="+mn-cs"/>
              </a:rPr>
              <a:t>2021</a:t>
            </a:r>
            <a:r>
              <a:rPr kumimoji="1" lang="ja-JP" altLang="en-US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  <a:cs typeface="+mn-cs"/>
              </a:rPr>
              <a:t>年度末）</a:t>
            </a:r>
            <a:endParaRPr kumimoji="1" lang="en-US" altLang="ja-JP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iryo" panose="020B0604030504040204" pitchFamily="34" charset="-128"/>
              <a:ea typeface="Meiryo" panose="020B0604030504040204" pitchFamily="34" charset="-128"/>
              <a:cs typeface="+mn-cs"/>
            </a:endParaRPr>
          </a:p>
        </p:txBody>
      </p:sp>
      <p:pic>
        <p:nvPicPr>
          <p:cNvPr id="22" name="図 21" descr="IMG_20140922_150653.jpg">
            <a:extLst>
              <a:ext uri="{FF2B5EF4-FFF2-40B4-BE49-F238E27FC236}">
                <a16:creationId xmlns:a16="http://schemas.microsoft.com/office/drawing/2014/main" id="{A94D7AFD-EF6F-D241-90E9-FD6CBE14027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54897" y="5645280"/>
            <a:ext cx="683195" cy="910928"/>
          </a:xfrm>
          <a:prstGeom prst="rect">
            <a:avLst/>
          </a:prstGeom>
          <a:ln>
            <a:noFill/>
          </a:ln>
        </p:spPr>
      </p:pic>
      <p:sp>
        <p:nvSpPr>
          <p:cNvPr id="27" name="四角形吹き出し 26">
            <a:extLst>
              <a:ext uri="{FF2B5EF4-FFF2-40B4-BE49-F238E27FC236}">
                <a16:creationId xmlns:a16="http://schemas.microsoft.com/office/drawing/2014/main" id="{DC8EDF1C-E4FC-934D-833B-481D251CF9C3}"/>
              </a:ext>
            </a:extLst>
          </p:cNvPr>
          <p:cNvSpPr/>
          <p:nvPr/>
        </p:nvSpPr>
        <p:spPr>
          <a:xfrm>
            <a:off x="1054897" y="5623169"/>
            <a:ext cx="683195" cy="933039"/>
          </a:xfrm>
          <a:prstGeom prst="wedgeRectCallout">
            <a:avLst>
              <a:gd name="adj1" fmla="val 174690"/>
              <a:gd name="adj2" fmla="val -3006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33" name="図 32">
            <a:extLst>
              <a:ext uri="{FF2B5EF4-FFF2-40B4-BE49-F238E27FC236}">
                <a16:creationId xmlns:a16="http://schemas.microsoft.com/office/drawing/2014/main" id="{DAD0DD45-B13A-1140-963C-1CB3BBAD68C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LightScree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755" y="2757786"/>
            <a:ext cx="2273728" cy="1278972"/>
          </a:xfrm>
          <a:prstGeom prst="rect">
            <a:avLst/>
          </a:prstGeom>
        </p:spPr>
      </p:pic>
      <p:sp>
        <p:nvSpPr>
          <p:cNvPr id="34" name="正方形/長方形 33">
            <a:extLst>
              <a:ext uri="{FF2B5EF4-FFF2-40B4-BE49-F238E27FC236}">
                <a16:creationId xmlns:a16="http://schemas.microsoft.com/office/drawing/2014/main" id="{EAC9A24D-D0F2-814A-890B-C9FB471BA8EA}"/>
              </a:ext>
            </a:extLst>
          </p:cNvPr>
          <p:cNvSpPr/>
          <p:nvPr/>
        </p:nvSpPr>
        <p:spPr>
          <a:xfrm>
            <a:off x="341667" y="4025222"/>
            <a:ext cx="18774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  <a:cs typeface="+mn-cs"/>
              </a:rPr>
              <a:t>モビリティ部会提供映像</a:t>
            </a:r>
            <a:endParaRPr kumimoji="1" lang="en-US" altLang="ja-JP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iryo" panose="020B0604030504040204" pitchFamily="34" charset="-128"/>
              <a:ea typeface="Meiryo" panose="020B0604030504040204" pitchFamily="34" charset="-128"/>
              <a:cs typeface="+mn-cs"/>
            </a:endParaRPr>
          </a:p>
        </p:txBody>
      </p:sp>
      <p:sp>
        <p:nvSpPr>
          <p:cNvPr id="35" name="正方形/長方形 34">
            <a:extLst>
              <a:ext uri="{FF2B5EF4-FFF2-40B4-BE49-F238E27FC236}">
                <a16:creationId xmlns:a16="http://schemas.microsoft.com/office/drawing/2014/main" id="{27854F20-4BB7-3145-97C1-DBFEF346F0DC}"/>
              </a:ext>
            </a:extLst>
          </p:cNvPr>
          <p:cNvSpPr/>
          <p:nvPr/>
        </p:nvSpPr>
        <p:spPr>
          <a:xfrm>
            <a:off x="4710558" y="2368829"/>
            <a:ext cx="404980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  <a:cs typeface="+mn-cs"/>
              </a:rPr>
              <a:t>賑わいの分析のためのデータ集積</a:t>
            </a:r>
            <a:endParaRPr kumimoji="1" lang="en-US" altLang="ja-JP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iryo" panose="020B0604030504040204" pitchFamily="34" charset="-128"/>
              <a:ea typeface="Meiryo" panose="020B0604030504040204" pitchFamily="34" charset="-128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  <a:cs typeface="+mn-cs"/>
              </a:rPr>
              <a:t>賑わい状況可視化</a:t>
            </a:r>
          </a:p>
        </p:txBody>
      </p:sp>
      <p:sp>
        <p:nvSpPr>
          <p:cNvPr id="36" name="四角形吹き出し 35">
            <a:extLst>
              <a:ext uri="{FF2B5EF4-FFF2-40B4-BE49-F238E27FC236}">
                <a16:creationId xmlns:a16="http://schemas.microsoft.com/office/drawing/2014/main" id="{B62B9F8A-04C3-9C4E-B2E7-666C170FBD8D}"/>
              </a:ext>
            </a:extLst>
          </p:cNvPr>
          <p:cNvSpPr/>
          <p:nvPr/>
        </p:nvSpPr>
        <p:spPr>
          <a:xfrm>
            <a:off x="184185" y="2764540"/>
            <a:ext cx="2213844" cy="1272218"/>
          </a:xfrm>
          <a:prstGeom prst="wedgeRectCallout">
            <a:avLst>
              <a:gd name="adj1" fmla="val 83510"/>
              <a:gd name="adj2" fmla="val 8162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63" name="四角形吹き出し 62">
            <a:extLst>
              <a:ext uri="{FF2B5EF4-FFF2-40B4-BE49-F238E27FC236}">
                <a16:creationId xmlns:a16="http://schemas.microsoft.com/office/drawing/2014/main" id="{D5B95087-3369-7644-AC61-0F1B9026541D}"/>
              </a:ext>
            </a:extLst>
          </p:cNvPr>
          <p:cNvSpPr/>
          <p:nvPr/>
        </p:nvSpPr>
        <p:spPr>
          <a:xfrm>
            <a:off x="173452" y="4269352"/>
            <a:ext cx="2273728" cy="921492"/>
          </a:xfrm>
          <a:prstGeom prst="wedgeRectCallout">
            <a:avLst>
              <a:gd name="adj1" fmla="val 79256"/>
              <a:gd name="adj2" fmla="val 16126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64" name="正方形/長方形 63">
            <a:extLst>
              <a:ext uri="{FF2B5EF4-FFF2-40B4-BE49-F238E27FC236}">
                <a16:creationId xmlns:a16="http://schemas.microsoft.com/office/drawing/2014/main" id="{4232A730-53F4-774D-9CE3-E7F2205BD8D4}"/>
              </a:ext>
            </a:extLst>
          </p:cNvPr>
          <p:cNvSpPr/>
          <p:nvPr/>
        </p:nvSpPr>
        <p:spPr>
          <a:xfrm>
            <a:off x="447386" y="5218726"/>
            <a:ext cx="154882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  <a:cs typeface="+mn-cs"/>
              </a:rPr>
              <a:t>キャンパス回遊</a:t>
            </a:r>
            <a:r>
              <a:rPr kumimoji="1" lang="en-US" altLang="ja-JP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  <a:cs typeface="+mn-cs"/>
              </a:rPr>
              <a:t>APP</a:t>
            </a:r>
          </a:p>
        </p:txBody>
      </p:sp>
      <p:sp>
        <p:nvSpPr>
          <p:cNvPr id="65" name="テキスト ボックス 64">
            <a:extLst>
              <a:ext uri="{FF2B5EF4-FFF2-40B4-BE49-F238E27FC236}">
                <a16:creationId xmlns:a16="http://schemas.microsoft.com/office/drawing/2014/main" id="{39D0AE41-173A-7445-83C3-C89C4F80CDCD}"/>
              </a:ext>
            </a:extLst>
          </p:cNvPr>
          <p:cNvSpPr txBox="1"/>
          <p:nvPr/>
        </p:nvSpPr>
        <p:spPr>
          <a:xfrm>
            <a:off x="1126076" y="6346730"/>
            <a:ext cx="56938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  <a:cs typeface="+mn-cs"/>
              </a:rPr>
              <a:t>P-Sen</a:t>
            </a:r>
            <a:endParaRPr kumimoji="1" lang="ja-JP" altLang="en-US" sz="10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 panose="020B0604030504040204" pitchFamily="34" charset="-128"/>
              <a:ea typeface="Meiryo" panose="020B0604030504040204" pitchFamily="34" charset="-128"/>
              <a:cs typeface="+mn-cs"/>
            </a:endParaRPr>
          </a:p>
        </p:txBody>
      </p:sp>
      <p:sp>
        <p:nvSpPr>
          <p:cNvPr id="28" name="四角形吹き出し 27">
            <a:extLst>
              <a:ext uri="{FF2B5EF4-FFF2-40B4-BE49-F238E27FC236}">
                <a16:creationId xmlns:a16="http://schemas.microsoft.com/office/drawing/2014/main" id="{9BA8FB47-1634-FB40-9109-735FAD5FB5F3}"/>
              </a:ext>
            </a:extLst>
          </p:cNvPr>
          <p:cNvSpPr/>
          <p:nvPr/>
        </p:nvSpPr>
        <p:spPr>
          <a:xfrm>
            <a:off x="66856" y="1092836"/>
            <a:ext cx="4433707" cy="1541767"/>
          </a:xfrm>
          <a:prstGeom prst="wedgeRectCallout">
            <a:avLst>
              <a:gd name="adj1" fmla="val 55585"/>
              <a:gd name="adj2" fmla="val 33890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9A49BC06-DB18-4748-8268-7046EAC9BC6D}"/>
              </a:ext>
            </a:extLst>
          </p:cNvPr>
          <p:cNvSpPr txBox="1"/>
          <p:nvPr/>
        </p:nvSpPr>
        <p:spPr>
          <a:xfrm>
            <a:off x="77938" y="1120244"/>
            <a:ext cx="44324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  <a:cs typeface="+mn-cs"/>
              </a:rPr>
              <a:t>誰</a:t>
            </a:r>
            <a:r>
              <a:rPr kumimoji="1" lang="ja-JP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  <a:cs typeface="+mn-cs"/>
              </a:rPr>
              <a:t>でもが訪れたくなるまち</a:t>
            </a:r>
            <a:r>
              <a:rPr kumimoji="1" lang="ja-JP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  <a:cs typeface="+mn-cs"/>
              </a:rPr>
              <a:t>をつくる。</a:t>
            </a:r>
            <a:endParaRPr kumimoji="1" lang="en-US" altLang="ja-JP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メイリオ" panose="020B0604030504040204" pitchFamily="50" charset="-128"/>
              <a:ea typeface="メイリオ" panose="020B0604030504040204" pitchFamily="50" charset="-128"/>
              <a:cs typeface="+mn-cs"/>
            </a:endParaRPr>
          </a:p>
          <a:p>
            <a:pPr marL="285750" marR="0" lvl="0" indent="-285750" algn="l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ja-JP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  <a:cs typeface="+mn-cs"/>
              </a:rPr>
              <a:t>「</a:t>
            </a:r>
            <a:r>
              <a:rPr kumimoji="1" lang="ja-JP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  <a:cs typeface="+mn-cs"/>
              </a:rPr>
              <a:t>賑わい創出」によるまちに</a:t>
            </a:r>
            <a:r>
              <a:rPr kumimoji="1" lang="ja-JP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  <a:cs typeface="+mn-cs"/>
              </a:rPr>
              <a:t>出掛ける動機付け</a:t>
            </a:r>
            <a:endParaRPr kumimoji="1" lang="en-US" altLang="ja-JP" sz="2400" b="0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メイリオ" panose="020B0604030504040204" pitchFamily="50" charset="-128"/>
              <a:ea typeface="メイリオ" panose="020B0604030504040204" pitchFamily="50" charset="-128"/>
              <a:cs typeface="+mn-cs"/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CF5DE990-E179-B749-BE86-AA78E27CFD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1666" y="4338828"/>
            <a:ext cx="1877437" cy="849643"/>
          </a:xfrm>
          <a:prstGeom prst="rect">
            <a:avLst/>
          </a:prstGeom>
        </p:spPr>
      </p:pic>
      <p:sp>
        <p:nvSpPr>
          <p:cNvPr id="31" name="タイトル 1">
            <a:extLst>
              <a:ext uri="{FF2B5EF4-FFF2-40B4-BE49-F238E27FC236}">
                <a16:creationId xmlns:a16="http://schemas.microsoft.com/office/drawing/2014/main" id="{BE83454B-3CB3-0C41-81A9-1ACA84987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0542" y="56367"/>
            <a:ext cx="5923336" cy="832286"/>
          </a:xfrm>
        </p:spPr>
        <p:txBody>
          <a:bodyPr>
            <a:normAutofit/>
          </a:bodyPr>
          <a:lstStyle/>
          <a:p>
            <a:r>
              <a:rPr lang="en" altLang="ja-JP" sz="3200" dirty="0">
                <a:solidFill>
                  <a:prstClr val="black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② </a:t>
            </a:r>
            <a:r>
              <a:rPr lang="ja-JP" altLang="en-US" sz="3200">
                <a:solidFill>
                  <a:prstClr val="black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まちの賑わい創出 </a:t>
            </a:r>
            <a:endParaRPr kumimoji="1" lang="ja-JP" altLang="en-US" sz="3200"/>
          </a:p>
        </p:txBody>
      </p:sp>
    </p:spTree>
    <p:extLst>
      <p:ext uri="{BB962C8B-B14F-4D97-AF65-F5344CB8AC3E}">
        <p14:creationId xmlns:p14="http://schemas.microsoft.com/office/powerpoint/2010/main" val="201452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869C4EE7-1147-6849-B94C-1D312835230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F1AD08-0C53-46EB-A4D0-CA4B560F88CD}" type="slidenum">
              <a:rPr kumimoji="1" lang="ja-JP" altLang="en-US" smtClean="0"/>
              <a:t>4</a:t>
            </a:fld>
            <a:endParaRPr kumimoji="1" lang="ja-JP" altLang="en-US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CA7C673E-8685-884C-BA3E-B78B327B3B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2019</a:t>
            </a:r>
            <a:r>
              <a:rPr kumimoji="1" lang="ja-JP" altLang="en-US"/>
              <a:t>年度</a:t>
            </a:r>
            <a:r>
              <a:rPr kumimoji="1" lang="en-US" altLang="ja-JP" dirty="0"/>
              <a:t> </a:t>
            </a:r>
            <a:r>
              <a:rPr kumimoji="1" lang="ja-JP" altLang="en-US"/>
              <a:t>成果報告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700F117A-C463-374C-B467-2CF3B8B354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2153" y="1081821"/>
            <a:ext cx="8755662" cy="5639656"/>
          </a:xfrm>
        </p:spPr>
        <p:txBody>
          <a:bodyPr/>
          <a:lstStyle/>
          <a:p>
            <a:pPr marL="0" indent="0">
              <a:buNone/>
            </a:pPr>
            <a:r>
              <a:rPr kumimoji="1" lang="ja-JP" altLang="en-US" sz="4000">
                <a:solidFill>
                  <a:srgbClr val="FF0000"/>
                </a:solidFill>
              </a:rPr>
              <a:t>商店街</a:t>
            </a:r>
            <a:r>
              <a:rPr kumimoji="1" lang="ja-JP" altLang="en-US" sz="4000"/>
              <a:t>での実証</a:t>
            </a:r>
            <a:endParaRPr kumimoji="1" lang="en-US" altLang="ja-JP" sz="4000" dirty="0"/>
          </a:p>
          <a:p>
            <a:pPr marL="0" indent="0">
              <a:buNone/>
            </a:pPr>
            <a:r>
              <a:rPr kumimoji="1" lang="ja-JP" altLang="en-US"/>
              <a:t>（実証開始は</a:t>
            </a:r>
            <a:r>
              <a:rPr kumimoji="1" lang="ja-JP" altLang="en-US" b="1">
                <a:solidFill>
                  <a:schemeClr val="accent4"/>
                </a:solidFill>
              </a:rPr>
              <a:t>来年度</a:t>
            </a:r>
            <a:r>
              <a:rPr kumimoji="1" lang="en-US" altLang="ja-JP" b="1" dirty="0">
                <a:solidFill>
                  <a:schemeClr val="accent4"/>
                </a:solidFill>
              </a:rPr>
              <a:t>4</a:t>
            </a:r>
            <a:r>
              <a:rPr kumimoji="1" lang="ja-JP" altLang="en-US" b="1">
                <a:solidFill>
                  <a:schemeClr val="accent4"/>
                </a:solidFill>
              </a:rPr>
              <a:t>月以降</a:t>
            </a:r>
            <a:r>
              <a:rPr kumimoji="1" lang="ja-JP" altLang="en-US"/>
              <a:t>）</a:t>
            </a:r>
            <a:endParaRPr kumimoji="1" lang="en-US" altLang="ja-JP" dirty="0"/>
          </a:p>
          <a:p>
            <a:pPr marL="0" indent="0">
              <a:buNone/>
            </a:pPr>
            <a:endParaRPr kumimoji="1" lang="en-US" altLang="ja-JP" sz="4000" dirty="0"/>
          </a:p>
          <a:p>
            <a:pPr marL="285750" lvl="0" indent="-285750">
              <a:lnSpc>
                <a:spcPct val="100000"/>
              </a:lnSpc>
              <a:spcBef>
                <a:spcPts val="0"/>
              </a:spcBef>
              <a:defRPr/>
            </a:pPr>
            <a:r>
              <a:rPr lang="ja-JP" altLang="en-US" sz="3600">
                <a:solidFill>
                  <a:prstClr val="black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商店街における人流分析の</a:t>
            </a:r>
            <a:r>
              <a:rPr lang="en-US" altLang="ja-JP" sz="3600" dirty="0">
                <a:solidFill>
                  <a:prstClr val="black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FS</a:t>
            </a:r>
          </a:p>
          <a:p>
            <a:pPr marL="285750" lvl="0" indent="-285750">
              <a:lnSpc>
                <a:spcPct val="100000"/>
              </a:lnSpc>
              <a:spcBef>
                <a:spcPts val="0"/>
              </a:spcBef>
              <a:defRPr/>
            </a:pPr>
            <a:endParaRPr lang="en-US" altLang="ja-JP" sz="3600" dirty="0">
              <a:solidFill>
                <a:prstClr val="black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pPr marL="285750" lvl="0" indent="-285750">
              <a:lnSpc>
                <a:spcPct val="100000"/>
              </a:lnSpc>
              <a:spcBef>
                <a:spcPts val="0"/>
              </a:spcBef>
              <a:defRPr/>
            </a:pPr>
            <a:r>
              <a:rPr lang="ja-JP" altLang="en-US" sz="3600">
                <a:solidFill>
                  <a:prstClr val="black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賑わいの新指標を数学的に検討</a:t>
            </a:r>
            <a:endParaRPr lang="en-US" altLang="ja-JP" sz="3600" dirty="0">
              <a:solidFill>
                <a:prstClr val="black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pPr marL="285750" lvl="0" indent="-285750">
              <a:lnSpc>
                <a:spcPct val="100000"/>
              </a:lnSpc>
              <a:spcBef>
                <a:spcPts val="0"/>
              </a:spcBef>
              <a:defRPr/>
            </a:pPr>
            <a:endParaRPr lang="en-US" altLang="ja-JP" sz="3600" dirty="0">
              <a:solidFill>
                <a:prstClr val="black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pPr marL="285750" lvl="0" indent="-285750">
              <a:lnSpc>
                <a:spcPct val="100000"/>
              </a:lnSpc>
              <a:spcBef>
                <a:spcPts val="0"/>
              </a:spcBef>
              <a:defRPr/>
            </a:pPr>
            <a:r>
              <a:rPr lang="ja-JP" altLang="en-US" sz="3600">
                <a:solidFill>
                  <a:prstClr val="black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回遊促進</a:t>
            </a:r>
            <a:r>
              <a:rPr lang="en-US" altLang="ja-JP" sz="3600" dirty="0">
                <a:solidFill>
                  <a:prstClr val="black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App</a:t>
            </a:r>
            <a:r>
              <a:rPr lang="ja-JP" altLang="en-US" sz="3600">
                <a:solidFill>
                  <a:prstClr val="black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の</a:t>
            </a:r>
            <a:r>
              <a:rPr lang="en-US" altLang="ja-JP" sz="3600" dirty="0">
                <a:solidFill>
                  <a:prstClr val="black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FS</a:t>
            </a:r>
            <a:endParaRPr lang="ja-JP" altLang="en-US" sz="3600">
              <a:solidFill>
                <a:prstClr val="black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endParaRPr kumimoji="1" lang="en-US" altLang="ja-JP" dirty="0"/>
          </a:p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716699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3C5D8E98-41D5-2E4C-A4DD-7226B190D33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F1AD08-0C53-46EB-A4D0-CA4B560F88CD}" type="slidenum">
              <a:rPr kumimoji="1" lang="ja-JP" altLang="en-US" smtClean="0"/>
              <a:t>5</a:t>
            </a:fld>
            <a:endParaRPr kumimoji="1" lang="ja-JP" altLang="en-US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91F9A807-301E-634F-8576-2B7A8F3928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ja-JP" sz="3600" dirty="0">
                <a:solidFill>
                  <a:prstClr val="black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② </a:t>
            </a:r>
            <a:r>
              <a:rPr lang="ja-JP" altLang="en-US" sz="3600">
                <a:solidFill>
                  <a:prstClr val="black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まちの賑わい創出</a:t>
            </a:r>
            <a:endParaRPr kumimoji="1" lang="ja-JP" altLang="en-US"/>
          </a:p>
        </p:txBody>
      </p:sp>
      <p:sp>
        <p:nvSpPr>
          <p:cNvPr id="5" name="コンテンツ プレースホルダー 2">
            <a:extLst>
              <a:ext uri="{FF2B5EF4-FFF2-40B4-BE49-F238E27FC236}">
                <a16:creationId xmlns:a16="http://schemas.microsoft.com/office/drawing/2014/main" id="{F624465C-817D-5E43-9F84-BD1CBE07A7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9706" y="1233817"/>
            <a:ext cx="8764587" cy="89780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sz="2800" b="1" dirty="0">
                <a:latin typeface="Meiryo" panose="020B0604030504040204" pitchFamily="34" charset="-128"/>
                <a:ea typeface="Meiryo" panose="020B0604030504040204" pitchFamily="34" charset="-128"/>
              </a:rPr>
              <a:t>「</a:t>
            </a:r>
            <a:r>
              <a:rPr lang="ja-JP" altLang="en-US" sz="2800" b="1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賑わい創出</a:t>
            </a:r>
            <a:r>
              <a:rPr lang="ja-JP" altLang="en-US" sz="2800" b="1" dirty="0">
                <a:latin typeface="Meiryo" panose="020B0604030504040204" pitchFamily="34" charset="-128"/>
                <a:ea typeface="Meiryo" panose="020B0604030504040204" pitchFamily="34" charset="-128"/>
              </a:rPr>
              <a:t>を支援するサービス」の社会実装モデルを「</a:t>
            </a:r>
            <a:r>
              <a:rPr lang="ja-JP" altLang="en-US" sz="2800" b="1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中洲川端商店街</a:t>
            </a:r>
            <a:r>
              <a:rPr lang="ja-JP" altLang="en-US" sz="2800" b="1" dirty="0">
                <a:latin typeface="Meiryo" panose="020B0604030504040204" pitchFamily="34" charset="-128"/>
                <a:ea typeface="Meiryo" panose="020B0604030504040204" pitchFamily="34" charset="-128"/>
              </a:rPr>
              <a:t>」で確立</a:t>
            </a:r>
            <a:endParaRPr lang="en-US" altLang="ja-JP" sz="2800" b="1" dirty="0"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pPr marL="0" indent="0">
              <a:buNone/>
            </a:pPr>
            <a:endParaRPr kumimoji="1" lang="ja-JP" altLang="en-US" sz="2800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93057798-EB58-CF44-A2E4-0BA89F779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2022481"/>
            <a:ext cx="6810777" cy="4286839"/>
          </a:xfrm>
          <a:prstGeom prst="rect">
            <a:avLst/>
          </a:prstGeom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09E3CF71-C413-4C4E-8EA4-E58175B75D0C}"/>
              </a:ext>
            </a:extLst>
          </p:cNvPr>
          <p:cNvSpPr/>
          <p:nvPr/>
        </p:nvSpPr>
        <p:spPr>
          <a:xfrm>
            <a:off x="3421762" y="4869160"/>
            <a:ext cx="287843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>
                <a:latin typeface="メイリオ" panose="020B0604030504040204" pitchFamily="50" charset="-128"/>
                <a:ea typeface="メイリオ" panose="020B0604030504040204" pitchFamily="50" charset="-128"/>
              </a:rPr>
              <a:t>より効果的な集客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イベント</a:t>
            </a:r>
            <a:r>
              <a:rPr lang="ja-JP" altLang="en-US">
                <a:latin typeface="メイリオ" panose="020B0604030504040204" pitchFamily="50" charset="-128"/>
                <a:ea typeface="メイリオ" panose="020B0604030504040204" pitchFamily="50" charset="-128"/>
              </a:rPr>
              <a:t>・売り上げ向上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施策</a:t>
            </a:r>
            <a:r>
              <a:rPr lang="ja-JP" altLang="en-US">
                <a:latin typeface="メイリオ" panose="020B0604030504040204" pitchFamily="50" charset="-128"/>
                <a:ea typeface="メイリオ" panose="020B0604030504040204" pitchFamily="50" charset="-128"/>
              </a:rPr>
              <a:t>を実施</a:t>
            </a:r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319E83B1-C6D8-E949-84D5-B59F8DEE45E5}"/>
              </a:ext>
            </a:extLst>
          </p:cNvPr>
          <p:cNvSpPr/>
          <p:nvPr/>
        </p:nvSpPr>
        <p:spPr>
          <a:xfrm>
            <a:off x="3068136" y="2924944"/>
            <a:ext cx="316004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>
                <a:latin typeface="メイリオ" panose="020B0604030504040204" pitchFamily="50" charset="-128"/>
                <a:ea typeface="メイリオ" panose="020B0604030504040204" pitchFamily="50" charset="-128"/>
              </a:rPr>
              <a:t>施策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効果を分析し</a:t>
            </a:r>
            <a:r>
              <a:rPr lang="ja-JP" altLang="en-US" b="1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継続的なフィードバックを実現</a:t>
            </a:r>
            <a:endParaRPr lang="ja-JP" alt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809332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968D483-C080-9D4D-8E7D-F17BDBF9A6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" altLang="ja-JP" sz="3200" dirty="0">
                <a:solidFill>
                  <a:prstClr val="black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② </a:t>
            </a:r>
            <a:r>
              <a:rPr lang="ja-JP" altLang="en-US" sz="3200">
                <a:solidFill>
                  <a:prstClr val="black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まちの賑わい創出 </a:t>
            </a:r>
            <a:endParaRPr kumimoji="1" lang="ja-JP" altLang="en-US" sz="320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75E2297-D6D4-2C4E-A2A8-3E14C4141D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ja-JP" altLang="en-US" sz="2800" b="1"/>
              <a:t>社会実装する製品・サービス</a:t>
            </a:r>
            <a:endParaRPr lang="en-US" altLang="ja-JP" sz="2800" b="1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ja-JP" altLang="ja-JP" sz="2400" b="1">
                <a:solidFill>
                  <a:srgbClr val="FF0000"/>
                </a:solidFill>
              </a:rPr>
              <a:t>商店街における属性付き人流データの活用による賑わい分析</a:t>
            </a:r>
            <a:r>
              <a:rPr lang="en-US" altLang="ja-JP" sz="2400" b="1" dirty="0">
                <a:solidFill>
                  <a:srgbClr val="FF0000"/>
                </a:solidFill>
              </a:rPr>
              <a:t>BI</a:t>
            </a:r>
            <a:r>
              <a:rPr lang="ja-JP" altLang="ja-JP" sz="2400" b="1">
                <a:solidFill>
                  <a:srgbClr val="FF0000"/>
                </a:solidFill>
              </a:rPr>
              <a:t>ツール</a:t>
            </a:r>
            <a:r>
              <a:rPr lang="ja-JP" altLang="en-US" sz="2400" b="1">
                <a:solidFill>
                  <a:srgbClr val="FF0000"/>
                </a:solidFill>
              </a:rPr>
              <a:t>：</a:t>
            </a:r>
            <a:r>
              <a:rPr lang="ja-JP" altLang="ja-JP" sz="2400"/>
              <a:t>賑わいの分析のためのデータ集積と賑わい状況可視化</a:t>
            </a:r>
            <a:endParaRPr lang="en-US" altLang="ja-JP" sz="24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ja-JP" altLang="en-US" sz="2400"/>
              <a:t>実施主体：参画機関（</a:t>
            </a:r>
            <a:r>
              <a:rPr lang="en-US" altLang="ja-JP" sz="2400" dirty="0"/>
              <a:t>NEC</a:t>
            </a:r>
            <a:r>
              <a:rPr lang="ja-JP" altLang="en-US" sz="2400"/>
              <a:t>）の</a:t>
            </a:r>
            <a:r>
              <a:rPr lang="en-US" altLang="ja-JP" sz="2400" dirty="0"/>
              <a:t>BI</a:t>
            </a:r>
            <a:r>
              <a:rPr lang="ja-JP" altLang="en-US" sz="2400"/>
              <a:t>ツールとして販売</a:t>
            </a:r>
            <a:endParaRPr lang="en-US" altLang="ja-JP" sz="2400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A2EA5F28-AA20-B649-8016-E37CD9E0EE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3060" y="3429000"/>
            <a:ext cx="7281693" cy="2931867"/>
          </a:xfrm>
          <a:prstGeom prst="rect">
            <a:avLst/>
          </a:prstGeom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54C7530E-51FC-4949-8AF5-C034CEF8E00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7F1AD08-0C53-46EB-A4D0-CA4B560F88CD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96040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869C4EE7-1147-6849-B94C-1D312835230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F1AD08-0C53-46EB-A4D0-CA4B560F88CD}" type="slidenum">
              <a:rPr kumimoji="1" lang="ja-JP" altLang="en-US" smtClean="0"/>
              <a:t>7</a:t>
            </a:fld>
            <a:endParaRPr kumimoji="1" lang="ja-JP" altLang="en-US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CA7C673E-8685-884C-BA3E-B78B327B3B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2019</a:t>
            </a:r>
            <a:r>
              <a:rPr kumimoji="1" lang="ja-JP" altLang="en-US"/>
              <a:t>年度</a:t>
            </a:r>
            <a:r>
              <a:rPr kumimoji="1" lang="en-US" altLang="ja-JP" dirty="0"/>
              <a:t> </a:t>
            </a:r>
            <a:r>
              <a:rPr kumimoji="1" lang="ja-JP" altLang="en-US"/>
              <a:t>成果報告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700F117A-C463-374C-B467-2CF3B8B354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2153" y="1081821"/>
            <a:ext cx="8755662" cy="5639656"/>
          </a:xfrm>
        </p:spPr>
        <p:txBody>
          <a:bodyPr/>
          <a:lstStyle/>
          <a:p>
            <a:pPr marL="0" indent="0">
              <a:buNone/>
            </a:pPr>
            <a:r>
              <a:rPr kumimoji="1" lang="ja-JP" altLang="en-US" sz="4000">
                <a:solidFill>
                  <a:srgbClr val="FF0000"/>
                </a:solidFill>
              </a:rPr>
              <a:t>商店街</a:t>
            </a:r>
            <a:r>
              <a:rPr kumimoji="1" lang="ja-JP" altLang="en-US" sz="4000"/>
              <a:t>での実証</a:t>
            </a:r>
            <a:endParaRPr kumimoji="1" lang="en-US" altLang="ja-JP" sz="4000" dirty="0"/>
          </a:p>
          <a:p>
            <a:pPr marL="0" indent="0">
              <a:buNone/>
            </a:pPr>
            <a:r>
              <a:rPr kumimoji="1" lang="ja-JP" altLang="en-US"/>
              <a:t>（実証開始は</a:t>
            </a:r>
            <a:r>
              <a:rPr kumimoji="1" lang="ja-JP" altLang="en-US" b="1">
                <a:solidFill>
                  <a:schemeClr val="accent4"/>
                </a:solidFill>
              </a:rPr>
              <a:t>来年度</a:t>
            </a:r>
            <a:r>
              <a:rPr kumimoji="1" lang="en-US" altLang="ja-JP" b="1" dirty="0">
                <a:solidFill>
                  <a:schemeClr val="accent4"/>
                </a:solidFill>
              </a:rPr>
              <a:t>4</a:t>
            </a:r>
            <a:r>
              <a:rPr kumimoji="1" lang="ja-JP" altLang="en-US" b="1">
                <a:solidFill>
                  <a:schemeClr val="accent4"/>
                </a:solidFill>
              </a:rPr>
              <a:t>月以降</a:t>
            </a:r>
            <a:r>
              <a:rPr kumimoji="1" lang="ja-JP" altLang="en-US"/>
              <a:t>）</a:t>
            </a:r>
            <a:endParaRPr kumimoji="1" lang="en-US" altLang="ja-JP" dirty="0"/>
          </a:p>
          <a:p>
            <a:pPr marL="0" indent="0">
              <a:buNone/>
            </a:pPr>
            <a:endParaRPr kumimoji="1" lang="en-US" altLang="ja-JP" sz="4000" dirty="0"/>
          </a:p>
          <a:p>
            <a:pPr marL="285750" lvl="0" indent="-285750">
              <a:lnSpc>
                <a:spcPct val="100000"/>
              </a:lnSpc>
              <a:spcBef>
                <a:spcPts val="0"/>
              </a:spcBef>
              <a:defRPr/>
            </a:pPr>
            <a:r>
              <a:rPr lang="ja-JP" altLang="en-US" sz="3600">
                <a:solidFill>
                  <a:srgbClr val="C0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商店街における人流分析の</a:t>
            </a:r>
            <a:r>
              <a:rPr lang="en-US" altLang="ja-JP" sz="3600" dirty="0">
                <a:solidFill>
                  <a:srgbClr val="C0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FS</a:t>
            </a:r>
          </a:p>
          <a:p>
            <a:pPr marL="285750" lvl="0" indent="-285750">
              <a:lnSpc>
                <a:spcPct val="100000"/>
              </a:lnSpc>
              <a:spcBef>
                <a:spcPts val="0"/>
              </a:spcBef>
              <a:defRPr/>
            </a:pPr>
            <a:endParaRPr lang="en-US" altLang="ja-JP" sz="3600" dirty="0">
              <a:solidFill>
                <a:prstClr val="black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pPr marL="285750" lvl="0" indent="-285750">
              <a:lnSpc>
                <a:spcPct val="100000"/>
              </a:lnSpc>
              <a:spcBef>
                <a:spcPts val="0"/>
              </a:spcBef>
              <a:defRPr/>
            </a:pPr>
            <a:r>
              <a:rPr lang="ja-JP" altLang="en-US" sz="3600">
                <a:solidFill>
                  <a:prstClr val="black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賑わいの新指標を数学的に検討</a:t>
            </a:r>
            <a:endParaRPr lang="en-US" altLang="ja-JP" sz="3600" dirty="0">
              <a:solidFill>
                <a:prstClr val="black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pPr marL="285750" lvl="0" indent="-285750">
              <a:lnSpc>
                <a:spcPct val="100000"/>
              </a:lnSpc>
              <a:spcBef>
                <a:spcPts val="0"/>
              </a:spcBef>
              <a:defRPr/>
            </a:pPr>
            <a:endParaRPr lang="en-US" altLang="ja-JP" sz="3600" dirty="0">
              <a:solidFill>
                <a:prstClr val="black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pPr marL="285750" lvl="0" indent="-285750">
              <a:lnSpc>
                <a:spcPct val="100000"/>
              </a:lnSpc>
              <a:spcBef>
                <a:spcPts val="0"/>
              </a:spcBef>
              <a:defRPr/>
            </a:pPr>
            <a:r>
              <a:rPr lang="ja-JP" altLang="en-US" sz="3600">
                <a:solidFill>
                  <a:prstClr val="black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回遊促進</a:t>
            </a:r>
            <a:r>
              <a:rPr lang="en-US" altLang="ja-JP" sz="3600" dirty="0">
                <a:solidFill>
                  <a:prstClr val="black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App</a:t>
            </a:r>
            <a:r>
              <a:rPr lang="ja-JP" altLang="en-US" sz="3600">
                <a:solidFill>
                  <a:prstClr val="black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の</a:t>
            </a:r>
            <a:r>
              <a:rPr lang="en-US" altLang="ja-JP" sz="3600" dirty="0">
                <a:solidFill>
                  <a:prstClr val="black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FS</a:t>
            </a:r>
            <a:endParaRPr lang="ja-JP" altLang="en-US" sz="3600">
              <a:solidFill>
                <a:prstClr val="black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endParaRPr kumimoji="1" lang="en-US" altLang="ja-JP" dirty="0"/>
          </a:p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787871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図 63">
            <a:extLst>
              <a:ext uri="{FF2B5EF4-FFF2-40B4-BE49-F238E27FC236}">
                <a16:creationId xmlns:a16="http://schemas.microsoft.com/office/drawing/2014/main" id="{8C43DB90-361F-BE4B-AA3E-F32C486EA6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3027" y="1197356"/>
            <a:ext cx="1688232" cy="5301049"/>
          </a:xfrm>
          <a:prstGeom prst="rect">
            <a:avLst/>
          </a:prstGeom>
        </p:spPr>
      </p:pic>
      <p:sp>
        <p:nvSpPr>
          <p:cNvPr id="3" name="タイトル 2">
            <a:extLst>
              <a:ext uri="{FF2B5EF4-FFF2-40B4-BE49-F238E27FC236}">
                <a16:creationId xmlns:a16="http://schemas.microsoft.com/office/drawing/2014/main" id="{364F9A9A-8509-DE46-A80E-0FEFCE034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sz="3200">
                <a:solidFill>
                  <a:prstClr val="black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システム機器構成 </a:t>
            </a:r>
            <a:endParaRPr kumimoji="1" lang="ja-JP" altLang="en-US" sz="320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C3EE7B0C-1F0C-5A4A-BDAA-AC54169D0F4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7F1AD08-0C53-46EB-A4D0-CA4B560F88CD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5" name="正方形/長方形 34">
            <a:extLst>
              <a:ext uri="{FF2B5EF4-FFF2-40B4-BE49-F238E27FC236}">
                <a16:creationId xmlns:a16="http://schemas.microsoft.com/office/drawing/2014/main" id="{7A8F9AFB-C3FB-464F-B442-2AD11D67DFB6}"/>
              </a:ext>
            </a:extLst>
          </p:cNvPr>
          <p:cNvSpPr/>
          <p:nvPr/>
        </p:nvSpPr>
        <p:spPr>
          <a:xfrm>
            <a:off x="337636" y="5023319"/>
            <a:ext cx="3797835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/>
              <a:t>九大サーバ</a:t>
            </a:r>
            <a:endParaRPr lang="en-US" altLang="ja-JP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/>
              <a:t>（</a:t>
            </a:r>
            <a:r>
              <a:rPr lang="en-US" altLang="ja-JP" dirty="0"/>
              <a:t>190.0</a:t>
            </a:r>
            <a:r>
              <a:rPr lang="en" altLang="ja-JP" dirty="0"/>
              <a:t>mm x </a:t>
            </a:r>
            <a:r>
              <a:rPr lang="en-US" altLang="ja-JP" dirty="0"/>
              <a:t>485.0</a:t>
            </a:r>
            <a:r>
              <a:rPr lang="en" altLang="ja-JP" dirty="0"/>
              <a:t>mm x </a:t>
            </a:r>
            <a:r>
              <a:rPr lang="en-US" altLang="ja-JP" dirty="0"/>
              <a:t>424.0</a:t>
            </a:r>
            <a:r>
              <a:rPr lang="en" altLang="ja-JP" dirty="0"/>
              <a:t>mm</a:t>
            </a:r>
            <a:r>
              <a:rPr lang="ja-JP" altLang="en-US"/>
              <a:t>）</a:t>
            </a:r>
            <a:endParaRPr lang="en-US" altLang="ja-JP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dirty="0"/>
              <a:t>NEC T110i-S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/>
              <a:t>（200.0mm </a:t>
            </a:r>
            <a:r>
              <a:rPr lang="en-US" altLang="ja-JP" dirty="0"/>
              <a:t>x</a:t>
            </a:r>
            <a:r>
              <a:rPr lang="ja-JP" altLang="en-US"/>
              <a:t> 447.5mm x 347.1mm）</a:t>
            </a:r>
            <a:endParaRPr lang="en-US" altLang="ja-JP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/>
              <a:t>ネットワーク</a:t>
            </a:r>
            <a:r>
              <a:rPr lang="en-US" altLang="ja-JP" dirty="0"/>
              <a:t>HUB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dirty="0"/>
              <a:t>UPS</a:t>
            </a:r>
            <a:r>
              <a:rPr lang="ja-JP" altLang="en-US"/>
              <a:t>無停電装置、小型ルータ</a:t>
            </a:r>
            <a:endParaRPr lang="en-US" altLang="ja-JP" dirty="0"/>
          </a:p>
        </p:txBody>
      </p:sp>
      <p:pic>
        <p:nvPicPr>
          <p:cNvPr id="36" name="図 35">
            <a:extLst>
              <a:ext uri="{FF2B5EF4-FFF2-40B4-BE49-F238E27FC236}">
                <a16:creationId xmlns:a16="http://schemas.microsoft.com/office/drawing/2014/main" id="{4115A2EF-8781-BA47-A4D5-48690B1EEF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518" y="2003004"/>
            <a:ext cx="1016000" cy="1016000"/>
          </a:xfrm>
          <a:prstGeom prst="rect">
            <a:avLst/>
          </a:prstGeom>
        </p:spPr>
      </p:pic>
      <p:sp>
        <p:nvSpPr>
          <p:cNvPr id="37" name="正方形/長方形 36">
            <a:extLst>
              <a:ext uri="{FF2B5EF4-FFF2-40B4-BE49-F238E27FC236}">
                <a16:creationId xmlns:a16="http://schemas.microsoft.com/office/drawing/2014/main" id="{6E569DA9-8417-E741-9E6F-80CCD32F233A}"/>
              </a:ext>
            </a:extLst>
          </p:cNvPr>
          <p:cNvSpPr/>
          <p:nvPr/>
        </p:nvSpPr>
        <p:spPr>
          <a:xfrm>
            <a:off x="1668522" y="1745146"/>
            <a:ext cx="261001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/>
              <a:t>ネットワークカメラ</a:t>
            </a:r>
            <a:r>
              <a:rPr lang="en-US" altLang="ja-JP" dirty="0"/>
              <a:t>2</a:t>
            </a:r>
            <a:r>
              <a:rPr lang="ja-JP" altLang="en-US"/>
              <a:t>台</a:t>
            </a:r>
            <a:endParaRPr lang="en-US" altLang="ja-JP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dirty="0"/>
              <a:t>VIVOTEK MS9390-HV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dirty="0"/>
              <a:t>AXIS Q1645</a:t>
            </a:r>
            <a:endParaRPr lang="ja-JP" altLang="en-US"/>
          </a:p>
        </p:txBody>
      </p:sp>
      <p:pic>
        <p:nvPicPr>
          <p:cNvPr id="38" name="図 37">
            <a:extLst>
              <a:ext uri="{FF2B5EF4-FFF2-40B4-BE49-F238E27FC236}">
                <a16:creationId xmlns:a16="http://schemas.microsoft.com/office/drawing/2014/main" id="{549A4B9D-4ACF-8249-A07F-DC5CA9983D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5607" y="3662082"/>
            <a:ext cx="1124851" cy="843638"/>
          </a:xfrm>
          <a:prstGeom prst="rect">
            <a:avLst/>
          </a:prstGeom>
        </p:spPr>
      </p:pic>
      <p:pic>
        <p:nvPicPr>
          <p:cNvPr id="39" name="図 38">
            <a:extLst>
              <a:ext uri="{FF2B5EF4-FFF2-40B4-BE49-F238E27FC236}">
                <a16:creationId xmlns:a16="http://schemas.microsoft.com/office/drawing/2014/main" id="{D037395B-86C1-4547-890C-73725AC3AF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27349" y="3852959"/>
            <a:ext cx="392946" cy="392946"/>
          </a:xfrm>
          <a:prstGeom prst="rect">
            <a:avLst/>
          </a:prstGeom>
        </p:spPr>
      </p:pic>
      <p:pic>
        <p:nvPicPr>
          <p:cNvPr id="40" name="図 39">
            <a:extLst>
              <a:ext uri="{FF2B5EF4-FFF2-40B4-BE49-F238E27FC236}">
                <a16:creationId xmlns:a16="http://schemas.microsoft.com/office/drawing/2014/main" id="{EEC8C0F6-9E63-9446-A2ED-9F2EB42DE0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68522" y="4141486"/>
            <a:ext cx="501651" cy="501651"/>
          </a:xfrm>
          <a:prstGeom prst="rect">
            <a:avLst/>
          </a:prstGeom>
        </p:spPr>
      </p:pic>
      <p:pic>
        <p:nvPicPr>
          <p:cNvPr id="41" name="図 40">
            <a:extLst>
              <a:ext uri="{FF2B5EF4-FFF2-40B4-BE49-F238E27FC236}">
                <a16:creationId xmlns:a16="http://schemas.microsoft.com/office/drawing/2014/main" id="{F622CA10-04BD-AD44-A862-39B410DA721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7581" y="3398464"/>
            <a:ext cx="1336051" cy="1336051"/>
          </a:xfrm>
          <a:prstGeom prst="rect">
            <a:avLst/>
          </a:prstGeom>
        </p:spPr>
      </p:pic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F6A56DCE-C534-EA47-B751-D734D2DA2DF4}"/>
              </a:ext>
            </a:extLst>
          </p:cNvPr>
          <p:cNvSpPr txBox="1"/>
          <p:nvPr/>
        </p:nvSpPr>
        <p:spPr>
          <a:xfrm>
            <a:off x="865062" y="4644956"/>
            <a:ext cx="904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600mm</a:t>
            </a:r>
            <a:endParaRPr kumimoji="1" lang="ja-JP" altLang="en-US"/>
          </a:p>
        </p:txBody>
      </p:sp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A2749D6E-EBC3-C643-9243-A2F34B4BD3F3}"/>
              </a:ext>
            </a:extLst>
          </p:cNvPr>
          <p:cNvSpPr txBox="1"/>
          <p:nvPr/>
        </p:nvSpPr>
        <p:spPr>
          <a:xfrm>
            <a:off x="2386018" y="3854207"/>
            <a:ext cx="904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500mm</a:t>
            </a:r>
            <a:endParaRPr kumimoji="1" lang="ja-JP" altLang="en-US"/>
          </a:p>
        </p:txBody>
      </p:sp>
      <p:cxnSp>
        <p:nvCxnSpPr>
          <p:cNvPr id="44" name="直線矢印コネクタ 43">
            <a:extLst>
              <a:ext uri="{FF2B5EF4-FFF2-40B4-BE49-F238E27FC236}">
                <a16:creationId xmlns:a16="http://schemas.microsoft.com/office/drawing/2014/main" id="{10BC8D66-D4CB-1443-86F6-1CFFE9EF2EFD}"/>
              </a:ext>
            </a:extLst>
          </p:cNvPr>
          <p:cNvCxnSpPr/>
          <p:nvPr/>
        </p:nvCxnSpPr>
        <p:spPr>
          <a:xfrm>
            <a:off x="2208869" y="3522205"/>
            <a:ext cx="0" cy="112339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矢印コネクタ 44">
            <a:extLst>
              <a:ext uri="{FF2B5EF4-FFF2-40B4-BE49-F238E27FC236}">
                <a16:creationId xmlns:a16="http://schemas.microsoft.com/office/drawing/2014/main" id="{76DF35ED-A2EE-FE44-913E-0DAB86322652}"/>
              </a:ext>
            </a:extLst>
          </p:cNvPr>
          <p:cNvCxnSpPr>
            <a:cxnSpLocks/>
          </p:cNvCxnSpPr>
          <p:nvPr/>
        </p:nvCxnSpPr>
        <p:spPr>
          <a:xfrm>
            <a:off x="537443" y="4643137"/>
            <a:ext cx="1475663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テキスト ボックス 45">
            <a:extLst>
              <a:ext uri="{FF2B5EF4-FFF2-40B4-BE49-F238E27FC236}">
                <a16:creationId xmlns:a16="http://schemas.microsoft.com/office/drawing/2014/main" id="{CAD85198-827A-9244-B32C-18B7BC9A7A92}"/>
              </a:ext>
            </a:extLst>
          </p:cNvPr>
          <p:cNvSpPr txBox="1"/>
          <p:nvPr/>
        </p:nvSpPr>
        <p:spPr>
          <a:xfrm>
            <a:off x="158164" y="3152873"/>
            <a:ext cx="23791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u="sng"/>
              <a:t>屋内（</a:t>
            </a:r>
            <a:r>
              <a:rPr kumimoji="1" lang="en-US" altLang="ja-JP" b="1" u="sng" dirty="0"/>
              <a:t>2</a:t>
            </a:r>
            <a:r>
              <a:rPr kumimoji="1" lang="ja-JP" altLang="en-US" b="1" u="sng"/>
              <a:t>カ所に設置）</a:t>
            </a:r>
          </a:p>
        </p:txBody>
      </p:sp>
      <p:sp>
        <p:nvSpPr>
          <p:cNvPr id="47" name="テキスト ボックス 46">
            <a:extLst>
              <a:ext uri="{FF2B5EF4-FFF2-40B4-BE49-F238E27FC236}">
                <a16:creationId xmlns:a16="http://schemas.microsoft.com/office/drawing/2014/main" id="{C2418E28-0626-4A42-9D20-9B9BD0656167}"/>
              </a:ext>
            </a:extLst>
          </p:cNvPr>
          <p:cNvSpPr txBox="1"/>
          <p:nvPr/>
        </p:nvSpPr>
        <p:spPr>
          <a:xfrm>
            <a:off x="197013" y="1227454"/>
            <a:ext cx="23791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u="sng"/>
              <a:t>屋外（</a:t>
            </a:r>
            <a:r>
              <a:rPr kumimoji="1" lang="en-US" altLang="ja-JP" b="1" u="sng" dirty="0"/>
              <a:t>2</a:t>
            </a:r>
            <a:r>
              <a:rPr kumimoji="1" lang="ja-JP" altLang="en-US" b="1" u="sng"/>
              <a:t>カ所に設置）</a:t>
            </a:r>
          </a:p>
        </p:txBody>
      </p:sp>
      <p:pic>
        <p:nvPicPr>
          <p:cNvPr id="48" name="図 47">
            <a:extLst>
              <a:ext uri="{FF2B5EF4-FFF2-40B4-BE49-F238E27FC236}">
                <a16:creationId xmlns:a16="http://schemas.microsoft.com/office/drawing/2014/main" id="{7761D1E5-3430-7B44-9461-15E4788B916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9824" y="1596786"/>
            <a:ext cx="705075" cy="705075"/>
          </a:xfrm>
          <a:prstGeom prst="rect">
            <a:avLst/>
          </a:prstGeom>
        </p:spPr>
      </p:pic>
      <p:pic>
        <p:nvPicPr>
          <p:cNvPr id="49" name="図 48">
            <a:extLst>
              <a:ext uri="{FF2B5EF4-FFF2-40B4-BE49-F238E27FC236}">
                <a16:creationId xmlns:a16="http://schemas.microsoft.com/office/drawing/2014/main" id="{1B2B3107-2489-B746-BFC8-12D5FBA216C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278532" y="4232606"/>
            <a:ext cx="3348990" cy="2012539"/>
          </a:xfrm>
          <a:prstGeom prst="rect">
            <a:avLst/>
          </a:prstGeom>
        </p:spPr>
      </p:pic>
      <p:pic>
        <p:nvPicPr>
          <p:cNvPr id="50" name="図 49">
            <a:extLst>
              <a:ext uri="{FF2B5EF4-FFF2-40B4-BE49-F238E27FC236}">
                <a16:creationId xmlns:a16="http://schemas.microsoft.com/office/drawing/2014/main" id="{C9D96461-D449-574D-87CB-65CB47EE48C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9870" b="89870" l="5974" r="89870">
                        <a14:foregroundMark x1="5974" y1="54026" x2="5974" y2="54026"/>
                        <a14:foregroundMark x1="5974" y1="58961" x2="5974" y2="58961"/>
                        <a14:foregroundMark x1="7273" y1="61299" x2="7273" y2="61299"/>
                        <a14:foregroundMark x1="25974" y1="81299" x2="25974" y2="81299"/>
                        <a14:foregroundMark x1="84156" y1="45195" x2="84156" y2="45195"/>
                        <a14:foregroundMark x1="87792" y1="56364" x2="87792" y2="56364"/>
                        <a14:foregroundMark x1="85195" y1="62597" x2="85195" y2="6259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793203" y="4725719"/>
            <a:ext cx="379629" cy="379629"/>
          </a:xfrm>
          <a:prstGeom prst="rect">
            <a:avLst/>
          </a:prstGeom>
        </p:spPr>
      </p:pic>
      <p:pic>
        <p:nvPicPr>
          <p:cNvPr id="51" name="図 50">
            <a:extLst>
              <a:ext uri="{FF2B5EF4-FFF2-40B4-BE49-F238E27FC236}">
                <a16:creationId xmlns:a16="http://schemas.microsoft.com/office/drawing/2014/main" id="{1FDC4A91-B0DD-504D-8040-38F02C92A80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000" l="3800" r="90600">
                        <a14:foregroundMark x1="3800" y1="48800" x2="3800" y2="48800"/>
                        <a14:foregroundMark x1="9600" y1="60000" x2="9600" y2="60000"/>
                        <a14:foregroundMark x1="34200" y1="58800" x2="34200" y2="58800"/>
                        <a14:foregroundMark x1="50000" y1="30800" x2="50000" y2="30800"/>
                        <a14:foregroundMark x1="87200" y1="54400" x2="87200" y2="54400"/>
                        <a14:foregroundMark x1="89400" y1="64600" x2="89400" y2="64600"/>
                        <a14:foregroundMark x1="90600" y1="57800" x2="90600" y2="578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85876" y="5313678"/>
            <a:ext cx="379630" cy="379630"/>
          </a:xfrm>
          <a:prstGeom prst="rect">
            <a:avLst/>
          </a:prstGeom>
        </p:spPr>
      </p:pic>
      <p:pic>
        <p:nvPicPr>
          <p:cNvPr id="52" name="図 51">
            <a:extLst>
              <a:ext uri="{FF2B5EF4-FFF2-40B4-BE49-F238E27FC236}">
                <a16:creationId xmlns:a16="http://schemas.microsoft.com/office/drawing/2014/main" id="{B7F0F050-A97D-2642-859D-A02421B1948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710012" y="3555586"/>
            <a:ext cx="418669" cy="279113"/>
          </a:xfrm>
          <a:prstGeom prst="rect">
            <a:avLst/>
          </a:prstGeom>
        </p:spPr>
      </p:pic>
      <p:pic>
        <p:nvPicPr>
          <p:cNvPr id="53" name="図 52" descr="建物, 屋外, 道路 が含まれている画像&#10;&#10;自動的に生成された説明">
            <a:extLst>
              <a:ext uri="{FF2B5EF4-FFF2-40B4-BE49-F238E27FC236}">
                <a16:creationId xmlns:a16="http://schemas.microsoft.com/office/drawing/2014/main" id="{4C3B54A4-0226-C640-867B-3EEE87F858D2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269779" y="1491029"/>
            <a:ext cx="3325504" cy="2024220"/>
          </a:xfrm>
          <a:prstGeom prst="rect">
            <a:avLst/>
          </a:prstGeom>
        </p:spPr>
      </p:pic>
      <p:pic>
        <p:nvPicPr>
          <p:cNvPr id="54" name="図 53">
            <a:extLst>
              <a:ext uri="{FF2B5EF4-FFF2-40B4-BE49-F238E27FC236}">
                <a16:creationId xmlns:a16="http://schemas.microsoft.com/office/drawing/2014/main" id="{EE072C1E-62E9-784C-BE79-3A0966AECA7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9870" b="89870" l="5974" r="89870">
                        <a14:foregroundMark x1="5974" y1="54026" x2="5974" y2="54026"/>
                        <a14:foregroundMark x1="5974" y1="58961" x2="5974" y2="58961"/>
                        <a14:foregroundMark x1="7273" y1="61299" x2="7273" y2="61299"/>
                        <a14:foregroundMark x1="25974" y1="81299" x2="25974" y2="81299"/>
                        <a14:foregroundMark x1="84156" y1="45195" x2="84156" y2="45195"/>
                        <a14:foregroundMark x1="87792" y1="56364" x2="87792" y2="56364"/>
                        <a14:foregroundMark x1="85195" y1="62597" x2="85195" y2="6259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45785" y="1449529"/>
            <a:ext cx="379629" cy="379629"/>
          </a:xfrm>
          <a:prstGeom prst="rect">
            <a:avLst/>
          </a:prstGeom>
        </p:spPr>
      </p:pic>
      <p:pic>
        <p:nvPicPr>
          <p:cNvPr id="55" name="図 54">
            <a:extLst>
              <a:ext uri="{FF2B5EF4-FFF2-40B4-BE49-F238E27FC236}">
                <a16:creationId xmlns:a16="http://schemas.microsoft.com/office/drawing/2014/main" id="{E2F2B223-D717-724D-B614-941297D45F4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10000" b="90000" l="3800" r="90600">
                        <a14:foregroundMark x1="3800" y1="48800" x2="3800" y2="48800"/>
                        <a14:foregroundMark x1="9600" y1="60000" x2="9600" y2="60000"/>
                        <a14:foregroundMark x1="34200" y1="58800" x2="34200" y2="58800"/>
                        <a14:foregroundMark x1="50000" y1="30800" x2="50000" y2="30800"/>
                        <a14:foregroundMark x1="87200" y1="54400" x2="87200" y2="54400"/>
                        <a14:foregroundMark x1="89400" y1="64600" x2="89400" y2="64600"/>
                        <a14:foregroundMark x1="90600" y1="57800" x2="90600" y2="578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4245785" y="2475770"/>
            <a:ext cx="379628" cy="379630"/>
          </a:xfrm>
          <a:prstGeom prst="rect">
            <a:avLst/>
          </a:prstGeom>
        </p:spPr>
      </p:pic>
      <p:sp>
        <p:nvSpPr>
          <p:cNvPr id="56" name="テキスト ボックス 55">
            <a:extLst>
              <a:ext uri="{FF2B5EF4-FFF2-40B4-BE49-F238E27FC236}">
                <a16:creationId xmlns:a16="http://schemas.microsoft.com/office/drawing/2014/main" id="{D1A44E2F-4AD9-3144-8CB1-1F887F0E45F2}"/>
              </a:ext>
            </a:extLst>
          </p:cNvPr>
          <p:cNvSpPr txBox="1"/>
          <p:nvPr/>
        </p:nvSpPr>
        <p:spPr>
          <a:xfrm>
            <a:off x="5158433" y="4187177"/>
            <a:ext cx="2492990" cy="369332"/>
          </a:xfrm>
          <a:prstGeom prst="rect">
            <a:avLst/>
          </a:prstGeom>
          <a:solidFill>
            <a:srgbClr val="8064A2"/>
          </a:solidFill>
          <a:ln w="38100" cap="flat" cmpd="sng" algn="ctr">
            <a:solidFill>
              <a:sysClr val="window" lastClr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人の流れの計測が目的</a:t>
            </a:r>
          </a:p>
        </p:txBody>
      </p:sp>
      <p:sp>
        <p:nvSpPr>
          <p:cNvPr id="57" name="テキスト ボックス 56">
            <a:extLst>
              <a:ext uri="{FF2B5EF4-FFF2-40B4-BE49-F238E27FC236}">
                <a16:creationId xmlns:a16="http://schemas.microsoft.com/office/drawing/2014/main" id="{4B14BB00-7880-AF48-90BE-9EB6FC6BFB75}"/>
              </a:ext>
            </a:extLst>
          </p:cNvPr>
          <p:cNvSpPr txBox="1"/>
          <p:nvPr/>
        </p:nvSpPr>
        <p:spPr>
          <a:xfrm>
            <a:off x="4299262" y="6101317"/>
            <a:ext cx="2416046" cy="369332"/>
          </a:xfrm>
          <a:prstGeom prst="rect">
            <a:avLst/>
          </a:prstGeom>
          <a:solidFill>
            <a:srgbClr val="4F81BD"/>
          </a:solidFill>
          <a:ln w="38100" cap="flat" cmpd="sng" algn="ctr">
            <a:solidFill>
              <a:sysClr val="window" lastClr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性別、年代識別が目的</a:t>
            </a:r>
          </a:p>
        </p:txBody>
      </p:sp>
      <p:sp>
        <p:nvSpPr>
          <p:cNvPr id="58" name="円/楕円 57">
            <a:extLst>
              <a:ext uri="{FF2B5EF4-FFF2-40B4-BE49-F238E27FC236}">
                <a16:creationId xmlns:a16="http://schemas.microsoft.com/office/drawing/2014/main" id="{2B98C7E5-79D0-EE4C-8362-B38722E162EB}"/>
              </a:ext>
            </a:extLst>
          </p:cNvPr>
          <p:cNvSpPr/>
          <p:nvPr/>
        </p:nvSpPr>
        <p:spPr>
          <a:xfrm>
            <a:off x="5612280" y="5275806"/>
            <a:ext cx="486956" cy="49577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円/楕円 58">
            <a:extLst>
              <a:ext uri="{FF2B5EF4-FFF2-40B4-BE49-F238E27FC236}">
                <a16:creationId xmlns:a16="http://schemas.microsoft.com/office/drawing/2014/main" id="{D9729927-D35E-014A-9F71-8641927114F6}"/>
              </a:ext>
            </a:extLst>
          </p:cNvPr>
          <p:cNvSpPr/>
          <p:nvPr/>
        </p:nvSpPr>
        <p:spPr>
          <a:xfrm>
            <a:off x="5751283" y="4641921"/>
            <a:ext cx="486956" cy="49577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円/楕円 59">
            <a:extLst>
              <a:ext uri="{FF2B5EF4-FFF2-40B4-BE49-F238E27FC236}">
                <a16:creationId xmlns:a16="http://schemas.microsoft.com/office/drawing/2014/main" id="{29C893FA-7CFA-3943-B064-B7BB56E200BA}"/>
              </a:ext>
            </a:extLst>
          </p:cNvPr>
          <p:cNvSpPr/>
          <p:nvPr/>
        </p:nvSpPr>
        <p:spPr>
          <a:xfrm>
            <a:off x="4213486" y="1406963"/>
            <a:ext cx="486956" cy="49577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円/楕円 60">
            <a:extLst>
              <a:ext uri="{FF2B5EF4-FFF2-40B4-BE49-F238E27FC236}">
                <a16:creationId xmlns:a16="http://schemas.microsoft.com/office/drawing/2014/main" id="{83946EEB-4B92-C144-800A-E2AE2D2CC82D}"/>
              </a:ext>
            </a:extLst>
          </p:cNvPr>
          <p:cNvSpPr/>
          <p:nvPr/>
        </p:nvSpPr>
        <p:spPr>
          <a:xfrm>
            <a:off x="4196455" y="2408912"/>
            <a:ext cx="486956" cy="49577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2" name="テキスト ボックス 61">
            <a:extLst>
              <a:ext uri="{FF2B5EF4-FFF2-40B4-BE49-F238E27FC236}">
                <a16:creationId xmlns:a16="http://schemas.microsoft.com/office/drawing/2014/main" id="{FE8625D5-BCC9-2143-B068-0E5E38F9FE04}"/>
              </a:ext>
            </a:extLst>
          </p:cNvPr>
          <p:cNvSpPr txBox="1"/>
          <p:nvPr/>
        </p:nvSpPr>
        <p:spPr>
          <a:xfrm>
            <a:off x="4255046" y="3202227"/>
            <a:ext cx="2416046" cy="369332"/>
          </a:xfrm>
          <a:prstGeom prst="rect">
            <a:avLst/>
          </a:prstGeom>
          <a:solidFill>
            <a:srgbClr val="4F81BD"/>
          </a:solidFill>
          <a:ln w="38100" cap="flat" cmpd="sng" algn="ctr">
            <a:solidFill>
              <a:sysClr val="window" lastClr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性別、年代識別が目的</a:t>
            </a:r>
          </a:p>
        </p:txBody>
      </p:sp>
      <p:sp>
        <p:nvSpPr>
          <p:cNvPr id="63" name="テキスト ボックス 62">
            <a:extLst>
              <a:ext uri="{FF2B5EF4-FFF2-40B4-BE49-F238E27FC236}">
                <a16:creationId xmlns:a16="http://schemas.microsoft.com/office/drawing/2014/main" id="{3C4714FA-54B2-A64B-B3C7-1DA334C3BDAC}"/>
              </a:ext>
            </a:extLst>
          </p:cNvPr>
          <p:cNvSpPr txBox="1"/>
          <p:nvPr/>
        </p:nvSpPr>
        <p:spPr>
          <a:xfrm>
            <a:off x="5198215" y="1329349"/>
            <a:ext cx="2492990" cy="369332"/>
          </a:xfrm>
          <a:prstGeom prst="rect">
            <a:avLst/>
          </a:prstGeom>
          <a:solidFill>
            <a:srgbClr val="8064A2"/>
          </a:solidFill>
          <a:ln w="38100" cap="flat" cmpd="sng" algn="ctr">
            <a:solidFill>
              <a:sysClr val="window" lastClr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人の流れの計測が目的</a:t>
            </a:r>
          </a:p>
        </p:txBody>
      </p:sp>
      <p:cxnSp>
        <p:nvCxnSpPr>
          <p:cNvPr id="67" name="直線矢印コネクタ 66">
            <a:extLst>
              <a:ext uri="{FF2B5EF4-FFF2-40B4-BE49-F238E27FC236}">
                <a16:creationId xmlns:a16="http://schemas.microsoft.com/office/drawing/2014/main" id="{A89446FF-A5BB-5E48-BC96-581F2C95CA99}"/>
              </a:ext>
            </a:extLst>
          </p:cNvPr>
          <p:cNvCxnSpPr>
            <a:cxnSpLocks/>
          </p:cNvCxnSpPr>
          <p:nvPr/>
        </p:nvCxnSpPr>
        <p:spPr>
          <a:xfrm flipV="1">
            <a:off x="5507285" y="5693308"/>
            <a:ext cx="231743" cy="40800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線矢印コネクタ 94">
            <a:extLst>
              <a:ext uri="{FF2B5EF4-FFF2-40B4-BE49-F238E27FC236}">
                <a16:creationId xmlns:a16="http://schemas.microsoft.com/office/drawing/2014/main" id="{4D7127B6-1616-FC4E-8A35-F6F98499FBD7}"/>
              </a:ext>
            </a:extLst>
          </p:cNvPr>
          <p:cNvCxnSpPr>
            <a:cxnSpLocks/>
          </p:cNvCxnSpPr>
          <p:nvPr/>
        </p:nvCxnSpPr>
        <p:spPr>
          <a:xfrm flipH="1" flipV="1">
            <a:off x="4524894" y="2874237"/>
            <a:ext cx="158517" cy="32799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線矢印コネクタ 95">
            <a:extLst>
              <a:ext uri="{FF2B5EF4-FFF2-40B4-BE49-F238E27FC236}">
                <a16:creationId xmlns:a16="http://schemas.microsoft.com/office/drawing/2014/main" id="{61BB2C4D-A894-3C49-B291-40D6542DE2B1}"/>
              </a:ext>
            </a:extLst>
          </p:cNvPr>
          <p:cNvCxnSpPr>
            <a:cxnSpLocks/>
            <a:endCxn id="60" idx="6"/>
          </p:cNvCxnSpPr>
          <p:nvPr/>
        </p:nvCxnSpPr>
        <p:spPr>
          <a:xfrm flipH="1">
            <a:off x="4700442" y="1548357"/>
            <a:ext cx="489864" cy="10649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線矢印コネクタ 96">
            <a:extLst>
              <a:ext uri="{FF2B5EF4-FFF2-40B4-BE49-F238E27FC236}">
                <a16:creationId xmlns:a16="http://schemas.microsoft.com/office/drawing/2014/main" id="{0B0EF1C0-335C-2940-A8A9-E26871B4DD90}"/>
              </a:ext>
            </a:extLst>
          </p:cNvPr>
          <p:cNvCxnSpPr>
            <a:cxnSpLocks/>
          </p:cNvCxnSpPr>
          <p:nvPr/>
        </p:nvCxnSpPr>
        <p:spPr>
          <a:xfrm flipH="1">
            <a:off x="6253875" y="4577115"/>
            <a:ext cx="233188" cy="29254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正方形/長方形 97">
            <a:extLst>
              <a:ext uri="{FF2B5EF4-FFF2-40B4-BE49-F238E27FC236}">
                <a16:creationId xmlns:a16="http://schemas.microsoft.com/office/drawing/2014/main" id="{5581586B-4E00-DF4A-B450-3AAB8CE58231}"/>
              </a:ext>
            </a:extLst>
          </p:cNvPr>
          <p:cNvSpPr/>
          <p:nvPr/>
        </p:nvSpPr>
        <p:spPr>
          <a:xfrm>
            <a:off x="4177962" y="969474"/>
            <a:ext cx="20759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ja-JP" altLang="en-US" b="1"/>
              <a:t>みどりや仏壇店様</a:t>
            </a:r>
            <a:endParaRPr lang="ja-JP" altLang="en-US"/>
          </a:p>
        </p:txBody>
      </p:sp>
      <p:sp>
        <p:nvSpPr>
          <p:cNvPr id="99" name="正方形/長方形 98">
            <a:extLst>
              <a:ext uri="{FF2B5EF4-FFF2-40B4-BE49-F238E27FC236}">
                <a16:creationId xmlns:a16="http://schemas.microsoft.com/office/drawing/2014/main" id="{B87AA069-D787-AE48-B100-B4413C7FA69B}"/>
              </a:ext>
            </a:extLst>
          </p:cNvPr>
          <p:cNvSpPr/>
          <p:nvPr/>
        </p:nvSpPr>
        <p:spPr>
          <a:xfrm>
            <a:off x="4224757" y="3831990"/>
            <a:ext cx="15831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ja-JP" altLang="en-US" b="1"/>
              <a:t>商店街組合様</a:t>
            </a:r>
            <a:endParaRPr lang="ja-JP" altLang="en-US"/>
          </a:p>
        </p:txBody>
      </p:sp>
      <p:sp>
        <p:nvSpPr>
          <p:cNvPr id="65" name="円/楕円 64">
            <a:extLst>
              <a:ext uri="{FF2B5EF4-FFF2-40B4-BE49-F238E27FC236}">
                <a16:creationId xmlns:a16="http://schemas.microsoft.com/office/drawing/2014/main" id="{CAD6947B-5346-D247-B5D6-60F38D69706D}"/>
              </a:ext>
            </a:extLst>
          </p:cNvPr>
          <p:cNvSpPr/>
          <p:nvPr/>
        </p:nvSpPr>
        <p:spPr>
          <a:xfrm>
            <a:off x="8040222" y="3952914"/>
            <a:ext cx="444844" cy="370703"/>
          </a:xfrm>
          <a:prstGeom prst="ellipse">
            <a:avLst/>
          </a:prstGeom>
          <a:solidFill>
            <a:srgbClr val="C00000">
              <a:alpha val="44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66" name="円/楕円 65">
            <a:extLst>
              <a:ext uri="{FF2B5EF4-FFF2-40B4-BE49-F238E27FC236}">
                <a16:creationId xmlns:a16="http://schemas.microsoft.com/office/drawing/2014/main" id="{46D122B7-1BDA-624E-A743-C43954151267}"/>
              </a:ext>
            </a:extLst>
          </p:cNvPr>
          <p:cNvSpPr/>
          <p:nvPr/>
        </p:nvSpPr>
        <p:spPr>
          <a:xfrm>
            <a:off x="8014721" y="1826517"/>
            <a:ext cx="444844" cy="370703"/>
          </a:xfrm>
          <a:prstGeom prst="ellipse">
            <a:avLst/>
          </a:prstGeom>
          <a:solidFill>
            <a:srgbClr val="C00000">
              <a:alpha val="44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883634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32B1DBD2-EB6D-2A4D-98E1-FEFBC00BEDE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F1AD08-0C53-46EB-A4D0-CA4B560F88CD}" type="slidenum">
              <a:rPr kumimoji="1" lang="ja-JP" altLang="en-US" smtClean="0"/>
              <a:t>9</a:t>
            </a:fld>
            <a:endParaRPr kumimoji="1" lang="ja-JP" altLang="en-US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B7547303-81E0-C64E-8ADE-97F99A717E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画像データ利活用の概要</a:t>
            </a:r>
          </a:p>
        </p:txBody>
      </p:sp>
      <p:pic>
        <p:nvPicPr>
          <p:cNvPr id="5" name="図 4" descr="スクリーンショットの画面&#10;&#10;自動的に生成された説明">
            <a:extLst>
              <a:ext uri="{FF2B5EF4-FFF2-40B4-BE49-F238E27FC236}">
                <a16:creationId xmlns:a16="http://schemas.microsoft.com/office/drawing/2014/main" id="{F00D277C-F0B7-B44A-9DA4-51ECA5CFCBC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29"/>
          <a:stretch/>
        </p:blipFill>
        <p:spPr>
          <a:xfrm>
            <a:off x="73199" y="1161912"/>
            <a:ext cx="7480136" cy="5328592"/>
          </a:xfrm>
          <a:prstGeom prst="rect">
            <a:avLst/>
          </a:prstGeom>
        </p:spPr>
      </p:pic>
      <p:sp>
        <p:nvSpPr>
          <p:cNvPr id="6" name="コンテンツ プレースホルダー 2">
            <a:extLst>
              <a:ext uri="{FF2B5EF4-FFF2-40B4-BE49-F238E27FC236}">
                <a16:creationId xmlns:a16="http://schemas.microsoft.com/office/drawing/2014/main" id="{B88DBCCB-754A-194D-A49D-CDFB2346D1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6896" y="6346286"/>
            <a:ext cx="8229600" cy="36512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ja-JP" sz="1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*</a:t>
            </a:r>
            <a:r>
              <a:rPr lang="ja-JP" altLang="en-US" sz="16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カメラ画像利活用ガイドブック（経産省・総務省）</a:t>
            </a:r>
            <a:r>
              <a:rPr lang="en-US" altLang="ja-JP" sz="1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49</a:t>
            </a:r>
            <a:r>
              <a:rPr lang="ja-JP" altLang="en-US" sz="16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ページを元に作成</a:t>
            </a:r>
            <a:endParaRPr lang="en-US" altLang="ja-JP" sz="16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0" indent="0">
              <a:buNone/>
            </a:pPr>
            <a:endParaRPr kumimoji="1"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67BBA1B0-FE5A-C446-A453-96B9199E0093}"/>
              </a:ext>
            </a:extLst>
          </p:cNvPr>
          <p:cNvSpPr txBox="1"/>
          <p:nvPr/>
        </p:nvSpPr>
        <p:spPr>
          <a:xfrm>
            <a:off x="5561924" y="3645024"/>
            <a:ext cx="3012355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ja-JP" sz="900" dirty="0">
                <a:latin typeface="Meiryo" panose="020B0604030504040204" pitchFamily="34" charset="-128"/>
                <a:ea typeface="Meiryo" panose="020B0604030504040204" pitchFamily="34" charset="-128"/>
              </a:rPr>
              <a:t>【</a:t>
            </a:r>
            <a:r>
              <a:rPr lang="ja-JP" altLang="en-US" sz="900">
                <a:latin typeface="Meiryo" panose="020B0604030504040204" pitchFamily="34" charset="-128"/>
                <a:ea typeface="Meiryo" panose="020B0604030504040204" pitchFamily="34" charset="-128"/>
              </a:rPr>
              <a:t>個人情報データベース等</a:t>
            </a:r>
            <a:r>
              <a:rPr lang="en-US" altLang="ja-JP" sz="900" dirty="0">
                <a:latin typeface="Meiryo" panose="020B0604030504040204" pitchFamily="34" charset="-128"/>
                <a:ea typeface="Meiryo" panose="020B0604030504040204" pitchFamily="34" charset="-128"/>
              </a:rPr>
              <a:t>】</a:t>
            </a:r>
          </a:p>
          <a:p>
            <a:r>
              <a:rPr lang="ja-JP" altLang="en-US" sz="900">
                <a:latin typeface="Meiryo" panose="020B0604030504040204" pitchFamily="34" charset="-128"/>
                <a:ea typeface="Meiryo" panose="020B0604030504040204" pitchFamily="34" charset="-128"/>
              </a:rPr>
              <a:t>個人情報は蓄積しない</a:t>
            </a:r>
            <a:endParaRPr lang="en-US" altLang="ja-JP" sz="900" dirty="0"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endParaRPr lang="en-US" altLang="ja-JP" sz="900" dirty="0"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r>
              <a:rPr lang="en-US" altLang="ja-JP" sz="900" dirty="0">
                <a:latin typeface="Meiryo" panose="020B0604030504040204" pitchFamily="34" charset="-128"/>
                <a:ea typeface="Meiryo" panose="020B0604030504040204" pitchFamily="34" charset="-128"/>
              </a:rPr>
              <a:t>① </a:t>
            </a:r>
            <a:r>
              <a:rPr lang="ja-JP" altLang="en-US" sz="900">
                <a:latin typeface="Meiryo" panose="020B0604030504040204" pitchFamily="34" charset="-128"/>
                <a:ea typeface="Meiryo" panose="020B0604030504040204" pitchFamily="34" charset="-128"/>
              </a:rPr>
              <a:t>属性（性別・年代）</a:t>
            </a:r>
            <a:endParaRPr lang="en-US" altLang="ja-JP" sz="900" dirty="0"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r>
              <a:rPr lang="en-US" altLang="ja-JP" sz="900" dirty="0">
                <a:latin typeface="Meiryo" panose="020B0604030504040204" pitchFamily="34" charset="-128"/>
                <a:ea typeface="Meiryo" panose="020B0604030504040204" pitchFamily="34" charset="-128"/>
              </a:rPr>
              <a:t>② </a:t>
            </a:r>
            <a:r>
              <a:rPr lang="ja-JP" altLang="en-US" sz="900">
                <a:latin typeface="Meiryo" panose="020B0604030504040204" pitchFamily="34" charset="-128"/>
                <a:ea typeface="Meiryo" panose="020B0604030504040204" pitchFamily="34" charset="-128"/>
              </a:rPr>
              <a:t>動線データ</a:t>
            </a:r>
            <a:endParaRPr lang="en-US" altLang="ja-JP" sz="900" dirty="0"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r>
              <a:rPr lang="en-US" altLang="ja-JP" sz="900" dirty="0">
                <a:latin typeface="Meiryo" panose="020B0604030504040204" pitchFamily="34" charset="-128"/>
                <a:ea typeface="Meiryo" panose="020B0604030504040204" pitchFamily="34" charset="-128"/>
              </a:rPr>
              <a:t>③ </a:t>
            </a:r>
            <a:r>
              <a:rPr lang="ja-JP" altLang="en-US" sz="900">
                <a:latin typeface="Meiryo" panose="020B0604030504040204" pitchFamily="34" charset="-128"/>
                <a:ea typeface="Meiryo" panose="020B0604030504040204" pitchFamily="34" charset="-128"/>
              </a:rPr>
              <a:t>属性と動線データを紐付けた情報</a:t>
            </a:r>
            <a:endParaRPr lang="en-US" altLang="ja-JP" sz="900" dirty="0"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endParaRPr lang="en-US" altLang="ja-JP" sz="900" dirty="0"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endParaRPr lang="en-US" altLang="ja-JP" sz="900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0FE0AEE3-7EDC-B742-AD4D-D4F2D33C322A}"/>
              </a:ext>
            </a:extLst>
          </p:cNvPr>
          <p:cNvSpPr txBox="1"/>
          <p:nvPr/>
        </p:nvSpPr>
        <p:spPr>
          <a:xfrm>
            <a:off x="5561925" y="2444695"/>
            <a:ext cx="3012355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ja-JP" sz="900" dirty="0">
                <a:latin typeface="Meiryo" panose="020B0604030504040204" pitchFamily="34" charset="-128"/>
                <a:ea typeface="Meiryo" panose="020B0604030504040204" pitchFamily="34" charset="-128"/>
              </a:rPr>
              <a:t>【</a:t>
            </a:r>
            <a:r>
              <a:rPr lang="ja-JP" altLang="en-US" sz="900">
                <a:latin typeface="Meiryo" panose="020B0604030504040204" pitchFamily="34" charset="-128"/>
                <a:ea typeface="Meiryo" panose="020B0604030504040204" pitchFamily="34" charset="-128"/>
              </a:rPr>
              <a:t>個人情報</a:t>
            </a:r>
            <a:r>
              <a:rPr lang="en-US" altLang="ja-JP" sz="900" dirty="0">
                <a:latin typeface="Meiryo" panose="020B0604030504040204" pitchFamily="34" charset="-128"/>
                <a:ea typeface="Meiryo" panose="020B0604030504040204" pitchFamily="34" charset="-128"/>
              </a:rPr>
              <a:t>】</a:t>
            </a:r>
          </a:p>
          <a:p>
            <a:r>
              <a:rPr lang="en-US" altLang="ja-JP" sz="900" dirty="0">
                <a:latin typeface="Meiryo" panose="020B0604030504040204" pitchFamily="34" charset="-128"/>
                <a:ea typeface="Meiryo" panose="020B0604030504040204" pitchFamily="34" charset="-128"/>
              </a:rPr>
              <a:t>① </a:t>
            </a:r>
            <a:r>
              <a:rPr lang="ja-JP" altLang="en-US" sz="900">
                <a:latin typeface="Meiryo" panose="020B0604030504040204" pitchFamily="34" charset="-128"/>
                <a:ea typeface="Meiryo" panose="020B0604030504040204" pitchFamily="34" charset="-128"/>
              </a:rPr>
              <a:t>顔を含む全身画像から生成する特徴量データ</a:t>
            </a:r>
            <a:endParaRPr lang="en-US" altLang="ja-JP" sz="900" dirty="0"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r>
              <a:rPr lang="en-US" altLang="ja-JP" sz="900" dirty="0">
                <a:latin typeface="Meiryo" panose="020B0604030504040204" pitchFamily="34" charset="-128"/>
                <a:ea typeface="Meiryo" panose="020B0604030504040204" pitchFamily="34" charset="-128"/>
              </a:rPr>
              <a:t>※</a:t>
            </a:r>
            <a:r>
              <a:rPr lang="ja-JP" altLang="en-US" sz="900">
                <a:latin typeface="Meiryo" panose="020B0604030504040204" pitchFamily="34" charset="-128"/>
                <a:ea typeface="Meiryo" panose="020B0604030504040204" pitchFamily="34" charset="-128"/>
              </a:rPr>
              <a:t>特徴量データから</a:t>
            </a:r>
            <a:r>
              <a:rPr lang="ja-JP" altLang="en-US" sz="90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人物属性の推定</a:t>
            </a:r>
            <a:r>
              <a:rPr lang="ja-JP" altLang="en-US" sz="900">
                <a:latin typeface="Meiryo" panose="020B0604030504040204" pitchFamily="34" charset="-128"/>
                <a:ea typeface="Meiryo" panose="020B0604030504040204" pitchFamily="34" charset="-128"/>
              </a:rPr>
              <a:t>を行い、特徴量データは破棄する。</a:t>
            </a:r>
            <a:endParaRPr lang="en-US" altLang="ja-JP" sz="900" dirty="0"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r>
              <a:rPr lang="en-US" altLang="ja-JP" sz="900" dirty="0">
                <a:latin typeface="Meiryo" panose="020B0604030504040204" pitchFamily="34" charset="-128"/>
                <a:ea typeface="Meiryo" panose="020B0604030504040204" pitchFamily="34" charset="-128"/>
              </a:rPr>
              <a:t>② </a:t>
            </a:r>
            <a:r>
              <a:rPr lang="ja-JP" altLang="en-US" sz="900">
                <a:latin typeface="Meiryo" panose="020B0604030504040204" pitchFamily="34" charset="-128"/>
                <a:ea typeface="Meiryo" panose="020B0604030504040204" pitchFamily="34" charset="-128"/>
              </a:rPr>
              <a:t>特徴量データに紐付く座標値</a:t>
            </a:r>
            <a:endParaRPr lang="en-US" altLang="ja-JP" sz="900" dirty="0"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r>
              <a:rPr kumimoji="1" lang="en-US" altLang="ja-JP" sz="900" dirty="0">
                <a:latin typeface="Meiryo" panose="020B0604030504040204" pitchFamily="34" charset="-128"/>
                <a:ea typeface="Meiryo" panose="020B0604030504040204" pitchFamily="34" charset="-128"/>
              </a:rPr>
              <a:t>※</a:t>
            </a:r>
            <a:r>
              <a:rPr kumimoji="1" lang="ja-JP" altLang="en-US" sz="900">
                <a:latin typeface="Meiryo" panose="020B0604030504040204" pitchFamily="34" charset="-128"/>
                <a:ea typeface="Meiryo" panose="020B0604030504040204" pitchFamily="34" charset="-128"/>
              </a:rPr>
              <a:t>座標値を取得した時点で特徴量データは破棄するため、座標値の連続として生成する</a:t>
            </a:r>
            <a:r>
              <a:rPr kumimoji="1" lang="ja-JP" altLang="en-US" sz="90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動線データ</a:t>
            </a:r>
            <a:r>
              <a:rPr kumimoji="1" lang="ja-JP" altLang="en-US" sz="900">
                <a:latin typeface="Meiryo" panose="020B0604030504040204" pitchFamily="34" charset="-128"/>
                <a:ea typeface="Meiryo" panose="020B0604030504040204" pitchFamily="34" charset="-128"/>
              </a:rPr>
              <a:t>には個人情報を含まない。</a:t>
            </a:r>
            <a:endParaRPr kumimoji="1" lang="en-US" altLang="ja-JP" sz="900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94C3DE1A-82D3-6048-AE4F-D5C0F858AD6C}"/>
              </a:ext>
            </a:extLst>
          </p:cNvPr>
          <p:cNvSpPr txBox="1"/>
          <p:nvPr/>
        </p:nvSpPr>
        <p:spPr>
          <a:xfrm>
            <a:off x="5566686" y="4879300"/>
            <a:ext cx="3012355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ja-JP" sz="900" dirty="0">
                <a:latin typeface="Meiryo" panose="020B0604030504040204" pitchFamily="34" charset="-128"/>
                <a:ea typeface="Meiryo" panose="020B0604030504040204" pitchFamily="34" charset="-128"/>
              </a:rPr>
              <a:t>【</a:t>
            </a:r>
            <a:r>
              <a:rPr lang="ja-JP" altLang="en-US" sz="900">
                <a:latin typeface="Meiryo" panose="020B0604030504040204" pitchFamily="34" charset="-128"/>
                <a:ea typeface="Meiryo" panose="020B0604030504040204" pitchFamily="34" charset="-128"/>
              </a:rPr>
              <a:t>利活用情報</a:t>
            </a:r>
            <a:r>
              <a:rPr lang="en-US" altLang="ja-JP" sz="900" dirty="0">
                <a:latin typeface="Meiryo" panose="020B0604030504040204" pitchFamily="34" charset="-128"/>
                <a:ea typeface="Meiryo" panose="020B0604030504040204" pitchFamily="34" charset="-128"/>
              </a:rPr>
              <a:t>】</a:t>
            </a:r>
          </a:p>
          <a:p>
            <a:r>
              <a:rPr lang="ja-JP" altLang="en-US" sz="900">
                <a:latin typeface="Meiryo" panose="020B0604030504040204" pitchFamily="34" charset="-128"/>
                <a:ea typeface="Meiryo" panose="020B0604030504040204" pitchFamily="34" charset="-128"/>
              </a:rPr>
              <a:t>商店街の人流（賑わい、歩行者通行量）</a:t>
            </a:r>
            <a:endParaRPr lang="en-US" altLang="ja-JP" sz="900" dirty="0"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endParaRPr lang="en-US" altLang="ja-JP" sz="900" dirty="0"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endParaRPr lang="en-US" altLang="ja-JP" sz="900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F1D625B0-E0DC-4D45-A1E6-3976CC5EA5AA}"/>
              </a:ext>
            </a:extLst>
          </p:cNvPr>
          <p:cNvSpPr txBox="1"/>
          <p:nvPr/>
        </p:nvSpPr>
        <p:spPr>
          <a:xfrm>
            <a:off x="3676896" y="5400105"/>
            <a:ext cx="1561851" cy="2308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ja-JP" altLang="en-US" sz="900">
                <a:latin typeface="Meiryo" panose="020B0604030504040204" pitchFamily="34" charset="-128"/>
                <a:ea typeface="Meiryo" panose="020B0604030504040204" pitchFamily="34" charset="-128"/>
              </a:rPr>
              <a:t>消費と人の流れの解明</a:t>
            </a:r>
            <a:endParaRPr lang="en-US" altLang="ja-JP" sz="900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F05F8049-5940-534E-89AA-6DCB8E97AA52}"/>
              </a:ext>
            </a:extLst>
          </p:cNvPr>
          <p:cNvSpPr txBox="1"/>
          <p:nvPr/>
        </p:nvSpPr>
        <p:spPr>
          <a:xfrm>
            <a:off x="3673169" y="5113784"/>
            <a:ext cx="1561851" cy="2308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ja-JP" altLang="en-US" sz="900">
                <a:latin typeface="Meiryo" panose="020B0604030504040204" pitchFamily="34" charset="-128"/>
                <a:ea typeface="Meiryo" panose="020B0604030504040204" pitchFamily="34" charset="-128"/>
              </a:rPr>
              <a:t>イベント効果の定量化</a:t>
            </a:r>
            <a:endParaRPr lang="en-US" altLang="ja-JP" sz="900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B7A44407-DBB6-5F44-9FF9-438C8819A093}"/>
              </a:ext>
            </a:extLst>
          </p:cNvPr>
          <p:cNvSpPr txBox="1"/>
          <p:nvPr/>
        </p:nvSpPr>
        <p:spPr>
          <a:xfrm>
            <a:off x="3736860" y="5661248"/>
            <a:ext cx="1561851" cy="2539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endParaRPr lang="en-US" altLang="ja-JP" sz="1050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5FA4CA77-2D28-7A49-BB57-DD2013439711}"/>
              </a:ext>
            </a:extLst>
          </p:cNvPr>
          <p:cNvSpPr txBox="1"/>
          <p:nvPr/>
        </p:nvSpPr>
        <p:spPr>
          <a:xfrm>
            <a:off x="5580112" y="1794396"/>
            <a:ext cx="3012355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ja-JP" sz="900" dirty="0">
                <a:latin typeface="Meiryo" panose="020B0604030504040204" pitchFamily="34" charset="-128"/>
                <a:ea typeface="Meiryo" panose="020B0604030504040204" pitchFamily="34" charset="-128"/>
              </a:rPr>
              <a:t>【</a:t>
            </a:r>
            <a:r>
              <a:rPr lang="ja-JP" altLang="en-US" sz="900">
                <a:latin typeface="Meiryo" panose="020B0604030504040204" pitchFamily="34" charset="-128"/>
                <a:ea typeface="Meiryo" panose="020B0604030504040204" pitchFamily="34" charset="-128"/>
              </a:rPr>
              <a:t>個人情報</a:t>
            </a:r>
            <a:r>
              <a:rPr lang="en-US" altLang="ja-JP" sz="900" dirty="0">
                <a:latin typeface="Meiryo" panose="020B0604030504040204" pitchFamily="34" charset="-128"/>
                <a:ea typeface="Meiryo" panose="020B0604030504040204" pitchFamily="34" charset="-128"/>
              </a:rPr>
              <a:t>】</a:t>
            </a:r>
          </a:p>
          <a:p>
            <a:r>
              <a:rPr lang="ja-JP" altLang="en-US" sz="900">
                <a:latin typeface="Meiryo" panose="020B0604030504040204" pitchFamily="34" charset="-128"/>
                <a:ea typeface="Meiryo" panose="020B0604030504040204" pitchFamily="34" charset="-128"/>
              </a:rPr>
              <a:t>通行する人を撮影した画像（人物の写り込みを含む）</a:t>
            </a:r>
            <a:endParaRPr lang="en-US" altLang="ja-JP" sz="900" dirty="0"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endParaRPr lang="en-US" altLang="ja-JP" sz="900" dirty="0"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endParaRPr lang="en-US" altLang="ja-JP" sz="900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4EA6C958-B833-B74C-B4B7-F2C2207557A8}"/>
              </a:ext>
            </a:extLst>
          </p:cNvPr>
          <p:cNvSpPr txBox="1"/>
          <p:nvPr/>
        </p:nvSpPr>
        <p:spPr>
          <a:xfrm>
            <a:off x="3496821" y="2204864"/>
            <a:ext cx="859155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900" b="1">
                <a:latin typeface="Meiryo" panose="020B0604030504040204" pitchFamily="34" charset="-128"/>
                <a:ea typeface="Meiryo" panose="020B0604030504040204" pitchFamily="34" charset="-128"/>
              </a:rPr>
              <a:t>商店街</a:t>
            </a: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89B150BA-36C1-6641-80C4-6DFA51941794}"/>
              </a:ext>
            </a:extLst>
          </p:cNvPr>
          <p:cNvSpPr txBox="1"/>
          <p:nvPr/>
        </p:nvSpPr>
        <p:spPr>
          <a:xfrm>
            <a:off x="3491880" y="2564904"/>
            <a:ext cx="85915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ja-JP" altLang="en-US" sz="900" b="1">
                <a:latin typeface="Meiryo" panose="020B0604030504040204" pitchFamily="34" charset="-128"/>
                <a:ea typeface="Meiryo" panose="020B0604030504040204" pitchFamily="34" charset="-128"/>
              </a:rPr>
              <a:t>九州大学</a:t>
            </a:r>
            <a:endParaRPr lang="en-US" altLang="ja-JP" sz="900" b="1" dirty="0"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pPr algn="ctr"/>
            <a:r>
              <a:rPr lang="en-US" altLang="ja-JP" sz="900" b="1" dirty="0">
                <a:latin typeface="Meiryo" panose="020B0604030504040204" pitchFamily="34" charset="-128"/>
                <a:ea typeface="Meiryo" panose="020B0604030504040204" pitchFamily="34" charset="-128"/>
              </a:rPr>
              <a:t>NEC</a:t>
            </a: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B97C2570-EEBE-E441-8099-72A43F6D4F31}"/>
              </a:ext>
            </a:extLst>
          </p:cNvPr>
          <p:cNvSpPr txBox="1"/>
          <p:nvPr/>
        </p:nvSpPr>
        <p:spPr>
          <a:xfrm>
            <a:off x="4746848" y="4382047"/>
            <a:ext cx="807377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ja-JP" altLang="en-US" sz="900" b="1">
                <a:latin typeface="Meiryo" panose="020B0604030504040204" pitchFamily="34" charset="-128"/>
                <a:ea typeface="Meiryo" panose="020B0604030504040204" pitchFamily="34" charset="-128"/>
              </a:rPr>
              <a:t>九州大学</a:t>
            </a:r>
            <a:endParaRPr lang="en-US" altLang="ja-JP" sz="900" b="1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5FA22A3A-9A62-D647-8739-6728052C9756}"/>
              </a:ext>
            </a:extLst>
          </p:cNvPr>
          <p:cNvSpPr/>
          <p:nvPr/>
        </p:nvSpPr>
        <p:spPr>
          <a:xfrm>
            <a:off x="1610480" y="4799977"/>
            <a:ext cx="1620957" cy="523220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ja-JP" altLang="en-US" sz="1400">
                <a:latin typeface="Meiryo" panose="020B0604030504040204" pitchFamily="34" charset="-128"/>
                <a:ea typeface="Meiryo" panose="020B0604030504040204" pitchFamily="34" charset="-128"/>
                <a:cs typeface="メイリオ" panose="020B0604030504040204" pitchFamily="50" charset="-128"/>
              </a:rPr>
              <a:t>商店街での</a:t>
            </a:r>
            <a:endParaRPr lang="en-US" altLang="ja-JP" sz="1400" dirty="0">
              <a:latin typeface="Meiryo" panose="020B0604030504040204" pitchFamily="34" charset="-128"/>
              <a:ea typeface="Meiryo" panose="020B0604030504040204" pitchFamily="34" charset="-128"/>
              <a:cs typeface="メイリオ" panose="020B0604030504040204" pitchFamily="50" charset="-128"/>
            </a:endParaRPr>
          </a:p>
          <a:p>
            <a:r>
              <a:rPr lang="ja-JP" altLang="en-US" sz="1400">
                <a:latin typeface="Meiryo" panose="020B0604030504040204" pitchFamily="34" charset="-128"/>
                <a:ea typeface="Meiryo" panose="020B0604030504040204" pitchFamily="34" charset="-128"/>
              </a:rPr>
              <a:t>賑わい創出を支援</a:t>
            </a:r>
            <a:endParaRPr lang="ja-JP" altLang="en-US" sz="1400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C76B9F5A-1DB3-614B-8298-9476EEEA5F1B}"/>
              </a:ext>
            </a:extLst>
          </p:cNvPr>
          <p:cNvSpPr txBox="1"/>
          <p:nvPr/>
        </p:nvSpPr>
        <p:spPr>
          <a:xfrm>
            <a:off x="3490018" y="4797152"/>
            <a:ext cx="649934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ja-JP" altLang="en-US" sz="900" b="1">
                <a:latin typeface="Meiryo" panose="020B0604030504040204" pitchFamily="34" charset="-128"/>
                <a:ea typeface="Meiryo" panose="020B0604030504040204" pitchFamily="34" charset="-128"/>
              </a:rPr>
              <a:t>商店街</a:t>
            </a:r>
            <a:endParaRPr lang="en-US" altLang="ja-JP" sz="900" b="1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689154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1_Office Theme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3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2439</TotalTime>
  <Words>1426</Words>
  <Application>Microsoft Macintosh PowerPoint</Application>
  <PresentationFormat>画面に合わせる (4:3)</PresentationFormat>
  <Paragraphs>335</Paragraphs>
  <Slides>19</Slides>
  <Notes>9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8</vt:i4>
      </vt:variant>
      <vt:variant>
        <vt:lpstr>テーマ</vt:lpstr>
      </vt:variant>
      <vt:variant>
        <vt:i4>3</vt:i4>
      </vt:variant>
      <vt:variant>
        <vt:lpstr>スライド タイトル</vt:lpstr>
      </vt:variant>
      <vt:variant>
        <vt:i4>19</vt:i4>
      </vt:variant>
    </vt:vector>
  </HeadingPairs>
  <TitlesOfParts>
    <vt:vector size="30" baseType="lpstr">
      <vt:lpstr>Meiryo UI</vt:lpstr>
      <vt:lpstr>メイリオ</vt:lpstr>
      <vt:lpstr>メイリオ</vt:lpstr>
      <vt:lpstr>Arial</vt:lpstr>
      <vt:lpstr>Calibri</vt:lpstr>
      <vt:lpstr>Calibri Light</vt:lpstr>
      <vt:lpstr>Wingdings</vt:lpstr>
      <vt:lpstr>游ゴシック</vt:lpstr>
      <vt:lpstr>Office Theme</vt:lpstr>
      <vt:lpstr>1_Office Theme</vt:lpstr>
      <vt:lpstr>Office ​​テーマ</vt:lpstr>
      <vt:lpstr>PowerPoint プレゼンテーション</vt:lpstr>
      <vt:lpstr>PowerPoint プレゼンテーション</vt:lpstr>
      <vt:lpstr>② まちの賑わい創出 </vt:lpstr>
      <vt:lpstr>2019年度 成果報告</vt:lpstr>
      <vt:lpstr>② まちの賑わい創出</vt:lpstr>
      <vt:lpstr>② まちの賑わい創出 </vt:lpstr>
      <vt:lpstr>2019年度 成果報告</vt:lpstr>
      <vt:lpstr>システム機器構成 </vt:lpstr>
      <vt:lpstr>画像データ利活用の概要</vt:lpstr>
      <vt:lpstr>属性付き人流データの収集</vt:lpstr>
      <vt:lpstr>カメラによる人流分析 </vt:lpstr>
      <vt:lpstr>属性付き人流データの例</vt:lpstr>
      <vt:lpstr>PowerPoint プレゼンテーション</vt:lpstr>
      <vt:lpstr>2019年度 成果報告</vt:lpstr>
      <vt:lpstr>人流分析の例</vt:lpstr>
      <vt:lpstr>2019年度 成果報告</vt:lpstr>
      <vt:lpstr>賑わいコンパスガイドアプリ</vt:lpstr>
      <vt:lpstr>R2-R3年度 研究計画</vt:lpstr>
      <vt:lpstr>Smart Compass 概要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TAKANO SHIGERU</dc:creator>
  <cp:lastModifiedBy>TAKANO SHIGERU</cp:lastModifiedBy>
  <cp:revision>58</cp:revision>
  <dcterms:created xsi:type="dcterms:W3CDTF">2020-01-22T02:46:12Z</dcterms:created>
  <dcterms:modified xsi:type="dcterms:W3CDTF">2020-03-24T07:47:47Z</dcterms:modified>
</cp:coreProperties>
</file>